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19"/>
  </p:notesMasterIdLst>
  <p:handoutMasterIdLst>
    <p:handoutMasterId r:id="rId20"/>
  </p:handoutMasterIdLst>
  <p:sldIdLst>
    <p:sldId id="294" r:id="rId2"/>
    <p:sldId id="256" r:id="rId3"/>
    <p:sldId id="281" r:id="rId4"/>
    <p:sldId id="282" r:id="rId5"/>
    <p:sldId id="283" r:id="rId6"/>
    <p:sldId id="284" r:id="rId7"/>
    <p:sldId id="285" r:id="rId8"/>
    <p:sldId id="286" r:id="rId9"/>
    <p:sldId id="257" r:id="rId10"/>
    <p:sldId id="261" r:id="rId11"/>
    <p:sldId id="288" r:id="rId12"/>
    <p:sldId id="289" r:id="rId13"/>
    <p:sldId id="290" r:id="rId14"/>
    <p:sldId id="291" r:id="rId15"/>
    <p:sldId id="292" r:id="rId16"/>
    <p:sldId id="293" r:id="rId17"/>
    <p:sldId id="274" r:id="rId18"/>
  </p:sldIdLst>
  <p:sldSz cx="12192000" cy="6858000"/>
  <p:notesSz cx="6858000" cy="9144000"/>
  <p:embeddedFontLst>
    <p:embeddedFont>
      <p:font typeface="Ancizar Serif" panose="020A0002070300000003" charset="0"/>
      <p:regular r:id="rId21"/>
      <p:bold r:id="rId22"/>
      <p:italic r:id="rId23"/>
      <p:boldItalic r:id="rId24"/>
    </p:embeddedFont>
    <p:embeddedFont>
      <p:font typeface="Georgia" panose="02040502050405020303" pitchFamily="18" charset="0"/>
      <p:regular r:id="rId25"/>
      <p:bold r:id="rId26"/>
      <p:italic r:id="rId27"/>
      <p:boldItalic r:id="rId28"/>
    </p:embeddedFont>
    <p:embeddedFont>
      <p:font typeface="Zalando Sans Black" panose="020B0604020202020204" charset="0"/>
      <p:bold r:id="rId29"/>
      <p:italic r:id="rId30"/>
      <p:boldItalic r:id="rId31"/>
    </p:embeddedFont>
    <p:embeddedFont>
      <p:font typeface="Zalando Sans Medium" panose="020B0604020202020204" charset="0"/>
      <p:regular r:id="rId32"/>
      <p:italic r:id="rId33"/>
    </p:embeddedFont>
    <p:embeddedFont>
      <p:font typeface="Zalando Sans SemiBold" panose="020B0604020202020204" charset="0"/>
      <p:regular r:id="rId34"/>
      <p:bold r:id="rId35"/>
      <p:italic r:id="rId36"/>
      <p:boldItalic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39" userDrawn="1">
          <p15:clr>
            <a:srgbClr val="A4A3A4"/>
          </p15:clr>
        </p15:guide>
        <p15:guide id="2" pos="3840" userDrawn="1">
          <p15:clr>
            <a:srgbClr val="A4A3A4"/>
          </p15:clr>
        </p15:guide>
        <p15:guide id="4" orient="horz" pos="79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6FC12A-BFC7-AF7D-A3C1-E2D35C896752}" name="Hugh Mazey" initials="HM" userId="S::mazeh@transport.govt.nz::82a0dae1-6adb-4746-92c0-baedc3aa7e92" providerId="AD"/>
  <p188:author id="{61555C56-7545-C26E-DB2E-96CC28B589D0}" name="Maria Mahoni" initials="MM" userId="S::mahom@transport.govt.nz::b0868ef9-2a9c-4847-97ca-39f93ffe59b7" providerId="AD"/>
  <p188:author id="{352295D2-5B22-9665-E688-705CD3A49395}" name="Sophia Trewavas" initials="ST" userId="S::TrewS@transport.govt.nz::2a973f39-ee04-488a-b57d-0283b37874f5" providerId="AD"/>
  <p188:author id="{4EFB3BD9-2CC4-09E1-21F7-66DE969B4AD3}" name="Joanna Heard" initials="JH" userId="S::hearj@transport.govt.nz::676628b3-1011-481c-9690-c40167c6997c" providerId="AD"/>
  <p188:author id="{F61038DB-7192-9A7C-19F3-67AC1E082286}" name="Maria Mahoni" initials="MM" userId="S::Maria.Mahoni@mcert.govt.nz::ff2da7d1-0826-4e93-b466-86496c076dc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472C4"/>
    <a:srgbClr val="E9EBF5"/>
    <a:srgbClr val="CFD5EA"/>
    <a:srgbClr val="699BFF"/>
    <a:srgbClr val="9395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82" autoAdjust="0"/>
    <p:restoredTop sz="96405"/>
  </p:normalViewPr>
  <p:slideViewPr>
    <p:cSldViewPr snapToGrid="0" showGuides="1">
      <p:cViewPr varScale="1">
        <p:scale>
          <a:sx n="111" d="100"/>
          <a:sy n="111" d="100"/>
        </p:scale>
        <p:origin x="744" y="96"/>
      </p:cViewPr>
      <p:guideLst>
        <p:guide orient="horz" pos="1139"/>
        <p:guide pos="3840"/>
        <p:guide orient="horz" pos="799"/>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41" d="100"/>
          <a:sy n="141" d="100"/>
        </p:scale>
        <p:origin x="5776"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viewProps" Target="viewProps.xml"/><Relationship Id="rId21" Type="http://schemas.openxmlformats.org/officeDocument/2006/relationships/font" Target="fonts/font1.fntdata"/><Relationship Id="rId34" Type="http://schemas.openxmlformats.org/officeDocument/2006/relationships/font" Target="fonts/font14.fntdata"/><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font" Target="fonts/font9.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E865617-9F21-B7E1-AA8B-7248CFCB84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3690E2C-B93D-7488-D809-52F00ABDC6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3CC4BF9-4E49-9E44-91CC-525DB110A2BE}" type="datetimeFigureOut">
              <a:rPr lang="en-US" smtClean="0"/>
              <a:t>9/2/2026</a:t>
            </a:fld>
            <a:endParaRPr lang="en-US"/>
          </a:p>
        </p:txBody>
      </p:sp>
      <p:sp>
        <p:nvSpPr>
          <p:cNvPr id="4" name="Footer Placeholder 3">
            <a:extLst>
              <a:ext uri="{FF2B5EF4-FFF2-40B4-BE49-F238E27FC236}">
                <a16:creationId xmlns:a16="http://schemas.microsoft.com/office/drawing/2014/main" id="{9EA258EB-1377-ABE9-B2EE-40696A169EE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ABC4D60-CE17-5B9B-1AFB-40421DD5497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B860A7-1074-9243-BB80-4E5A1625AABB}" type="slidenum">
              <a:rPr lang="en-US" smtClean="0"/>
              <a:t>‹#›</a:t>
            </a:fld>
            <a:endParaRPr lang="en-US"/>
          </a:p>
        </p:txBody>
      </p:sp>
    </p:spTree>
    <p:extLst>
      <p:ext uri="{BB962C8B-B14F-4D97-AF65-F5344CB8AC3E}">
        <p14:creationId xmlns:p14="http://schemas.microsoft.com/office/powerpoint/2010/main" val="13704237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C020EE-E6BC-D944-8DF3-7C7ED18ED52B}"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E86143-9CF7-BC44-9F9B-692577A6038B}" type="slidenum">
              <a:rPr lang="en-US" smtClean="0"/>
              <a:t>‹#›</a:t>
            </a:fld>
            <a:endParaRPr lang="en-US"/>
          </a:p>
        </p:txBody>
      </p:sp>
    </p:spTree>
    <p:extLst>
      <p:ext uri="{BB962C8B-B14F-4D97-AF65-F5344CB8AC3E}">
        <p14:creationId xmlns:p14="http://schemas.microsoft.com/office/powerpoint/2010/main" val="1657375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CERT_Cover_1">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F20A7E6-05A4-B597-00F5-9AED30EE3356}"/>
              </a:ext>
            </a:extLst>
          </p:cNvPr>
          <p:cNvPicPr>
            <a:picLocks noChangeAspect="1"/>
          </p:cNvPicPr>
          <p:nvPr userDrawn="1"/>
        </p:nvPicPr>
        <p:blipFill>
          <a:blip r:embed="rId2"/>
          <a:srcRect/>
          <a:stretch/>
        </p:blipFill>
        <p:spPr>
          <a:xfrm>
            <a:off x="1" y="6351"/>
            <a:ext cx="12191998" cy="6851649"/>
          </a:xfrm>
          <a:prstGeom prst="rect">
            <a:avLst/>
          </a:prstGeom>
        </p:spPr>
      </p:pic>
      <p:cxnSp>
        <p:nvCxnSpPr>
          <p:cNvPr id="15" name="Straight Connector 14">
            <a:extLst>
              <a:ext uri="{FF2B5EF4-FFF2-40B4-BE49-F238E27FC236}">
                <a16:creationId xmlns:a16="http://schemas.microsoft.com/office/drawing/2014/main" id="{EADE63CC-67A0-BC71-C86F-7D87CC82EAAE}"/>
              </a:ext>
            </a:extLst>
          </p:cNvPr>
          <p:cNvCxnSpPr>
            <a:cxnSpLocks/>
          </p:cNvCxnSpPr>
          <p:nvPr userDrawn="1"/>
        </p:nvCxnSpPr>
        <p:spPr>
          <a:xfrm>
            <a:off x="803275" y="4974545"/>
            <a:ext cx="51847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6D335D92-7445-3B77-9DBC-552A10413A00}"/>
              </a:ext>
            </a:extLst>
          </p:cNvPr>
          <p:cNvPicPr>
            <a:picLocks noChangeAspect="1"/>
          </p:cNvPicPr>
          <p:nvPr userDrawn="1"/>
        </p:nvPicPr>
        <p:blipFill>
          <a:blip r:embed="rId3"/>
          <a:srcRect/>
          <a:stretch/>
        </p:blipFill>
        <p:spPr>
          <a:xfrm>
            <a:off x="806110" y="904461"/>
            <a:ext cx="4694465" cy="903329"/>
          </a:xfrm>
          <a:prstGeom prst="rect">
            <a:avLst/>
          </a:prstGeom>
        </p:spPr>
      </p:pic>
      <p:pic>
        <p:nvPicPr>
          <p:cNvPr id="11" name="Picture 10">
            <a:extLst>
              <a:ext uri="{FF2B5EF4-FFF2-40B4-BE49-F238E27FC236}">
                <a16:creationId xmlns:a16="http://schemas.microsoft.com/office/drawing/2014/main" id="{81A33B03-B2F3-8AF7-7BAB-A21D018D34FB}"/>
              </a:ext>
            </a:extLst>
          </p:cNvPr>
          <p:cNvPicPr>
            <a:picLocks noChangeAspect="1"/>
          </p:cNvPicPr>
          <p:nvPr userDrawn="1"/>
        </p:nvPicPr>
        <p:blipFill>
          <a:blip r:embed="rId4"/>
          <a:stretch>
            <a:fillRect/>
          </a:stretch>
        </p:blipFill>
        <p:spPr>
          <a:xfrm>
            <a:off x="803276" y="5087531"/>
            <a:ext cx="349663" cy="349663"/>
          </a:xfrm>
          <a:prstGeom prst="rect">
            <a:avLst/>
          </a:prstGeom>
        </p:spPr>
      </p:pic>
      <p:sp>
        <p:nvSpPr>
          <p:cNvPr id="20" name="Text Placeholder 2">
            <a:extLst>
              <a:ext uri="{FF2B5EF4-FFF2-40B4-BE49-F238E27FC236}">
                <a16:creationId xmlns:a16="http://schemas.microsoft.com/office/drawing/2014/main" id="{73797326-BD1D-46CD-F967-1F3586B5EC87}"/>
              </a:ext>
            </a:extLst>
          </p:cNvPr>
          <p:cNvSpPr>
            <a:spLocks noGrp="1"/>
          </p:cNvSpPr>
          <p:nvPr>
            <p:ph idx="11" hasCustomPrompt="1"/>
          </p:nvPr>
        </p:nvSpPr>
        <p:spPr>
          <a:xfrm>
            <a:off x="803275" y="3429000"/>
            <a:ext cx="10585450" cy="809296"/>
          </a:xfrm>
          <a:prstGeom prst="rect">
            <a:avLst/>
          </a:prstGeom>
        </p:spPr>
        <p:txBody>
          <a:bodyPr vert="horz" lIns="0" tIns="0" rIns="0" bIns="0" rtlCol="0">
            <a:noAutofit/>
          </a:bodyPr>
          <a:lstStyle>
            <a:lvl1pPr>
              <a:defRPr sz="2400" b="0" i="0">
                <a:solidFill>
                  <a:schemeClr val="bg1"/>
                </a:solidFill>
                <a:latin typeface="Zalando Sans Medium" pitchFamily="2" charset="77"/>
                <a:ea typeface="Zalando Sans Medium" pitchFamily="2" charset="77"/>
              </a:defRPr>
            </a:lvl1pPr>
          </a:lstStyle>
          <a:p>
            <a:pPr lvl="0"/>
            <a:r>
              <a:rPr lang="en-GB" dirty="0"/>
              <a:t>Subheading</a:t>
            </a:r>
          </a:p>
        </p:txBody>
      </p:sp>
      <p:sp>
        <p:nvSpPr>
          <p:cNvPr id="21" name="Text Placeholder 2">
            <a:extLst>
              <a:ext uri="{FF2B5EF4-FFF2-40B4-BE49-F238E27FC236}">
                <a16:creationId xmlns:a16="http://schemas.microsoft.com/office/drawing/2014/main" id="{AD617CBB-F48B-83A1-5BDE-DD7A86B61925}"/>
              </a:ext>
            </a:extLst>
          </p:cNvPr>
          <p:cNvSpPr>
            <a:spLocks noGrp="1"/>
          </p:cNvSpPr>
          <p:nvPr>
            <p:ph idx="12" hasCustomPrompt="1"/>
          </p:nvPr>
        </p:nvSpPr>
        <p:spPr>
          <a:xfrm>
            <a:off x="1343301" y="5140654"/>
            <a:ext cx="10585450" cy="809296"/>
          </a:xfrm>
          <a:prstGeom prst="rect">
            <a:avLst/>
          </a:prstGeom>
        </p:spPr>
        <p:txBody>
          <a:bodyPr vert="horz" lIns="0" tIns="0" rIns="0" bIns="0" rtlCol="0">
            <a:noAutofit/>
          </a:bodyPr>
          <a:lstStyle>
            <a:lvl1pPr>
              <a:defRPr sz="1600" b="0" i="0">
                <a:solidFill>
                  <a:schemeClr val="bg1"/>
                </a:solidFill>
                <a:latin typeface="Zalando Sans Medium" pitchFamily="2" charset="77"/>
                <a:ea typeface="Zalando Sans Medium" pitchFamily="2" charset="77"/>
              </a:defRPr>
            </a:lvl1pPr>
          </a:lstStyle>
          <a:p>
            <a:pPr lvl="0"/>
            <a:r>
              <a:rPr lang="en-GB" dirty="0"/>
              <a:t>Subheading</a:t>
            </a:r>
          </a:p>
        </p:txBody>
      </p:sp>
      <p:sp>
        <p:nvSpPr>
          <p:cNvPr id="22" name="Title Placeholder 1">
            <a:extLst>
              <a:ext uri="{FF2B5EF4-FFF2-40B4-BE49-F238E27FC236}">
                <a16:creationId xmlns:a16="http://schemas.microsoft.com/office/drawing/2014/main" id="{C037A3A1-E6C6-540C-4FA5-24A28A7E1143}"/>
              </a:ext>
            </a:extLst>
          </p:cNvPr>
          <p:cNvSpPr>
            <a:spLocks noGrp="1"/>
          </p:cNvSpPr>
          <p:nvPr>
            <p:ph type="title"/>
          </p:nvPr>
        </p:nvSpPr>
        <p:spPr>
          <a:xfrm>
            <a:off x="803275" y="2380322"/>
            <a:ext cx="10585450" cy="1048678"/>
          </a:xfrm>
          <a:prstGeom prst="rect">
            <a:avLst/>
          </a:prstGeom>
        </p:spPr>
        <p:txBody>
          <a:bodyPr vert="horz" lIns="0" tIns="0" rIns="0" bIns="0" rtlCol="0" anchor="b">
            <a:noAutofit/>
          </a:bodyPr>
          <a:lstStyle>
            <a:lvl1pPr>
              <a:defRPr sz="6600">
                <a:solidFill>
                  <a:schemeClr val="accent3"/>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4558736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CERT_two_column_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4F3C84-2672-3D8A-473D-549C0C964BA0}"/>
              </a:ext>
            </a:extLst>
          </p:cNvPr>
          <p:cNvPicPr>
            <a:picLocks noChangeAspect="1"/>
          </p:cNvPicPr>
          <p:nvPr userDrawn="1"/>
        </p:nvPicPr>
        <p:blipFill>
          <a:blip r:embed="rId2"/>
          <a:srcRect/>
          <a:stretch/>
        </p:blipFill>
        <p:spPr>
          <a:xfrm>
            <a:off x="8816" y="6351"/>
            <a:ext cx="12174365" cy="6851648"/>
          </a:xfrm>
          <a:prstGeom prst="rect">
            <a:avLst/>
          </a:prstGeom>
        </p:spPr>
      </p:pic>
      <p:pic>
        <p:nvPicPr>
          <p:cNvPr id="5" name="Picture 4">
            <a:extLst>
              <a:ext uri="{FF2B5EF4-FFF2-40B4-BE49-F238E27FC236}">
                <a16:creationId xmlns:a16="http://schemas.microsoft.com/office/drawing/2014/main" id="{3BA77CD1-A541-77F4-4387-0BD601E3193E}"/>
              </a:ext>
            </a:extLst>
          </p:cNvPr>
          <p:cNvPicPr>
            <a:picLocks noChangeAspect="1"/>
          </p:cNvPicPr>
          <p:nvPr userDrawn="1"/>
        </p:nvPicPr>
        <p:blipFill>
          <a:blip r:embed="rId3"/>
          <a:srcRect/>
          <a:stretch/>
        </p:blipFill>
        <p:spPr>
          <a:xfrm>
            <a:off x="9332843" y="6207839"/>
            <a:ext cx="2055882" cy="395124"/>
          </a:xfrm>
          <a:prstGeom prst="rect">
            <a:avLst/>
          </a:prstGeom>
        </p:spPr>
      </p:pic>
      <p:sp>
        <p:nvSpPr>
          <p:cNvPr id="6" name="Text Placeholder 5">
            <a:extLst>
              <a:ext uri="{FF2B5EF4-FFF2-40B4-BE49-F238E27FC236}">
                <a16:creationId xmlns:a16="http://schemas.microsoft.com/office/drawing/2014/main" id="{337419E0-F5B2-AE2F-0E22-AF0CF33724E9}"/>
              </a:ext>
            </a:extLst>
          </p:cNvPr>
          <p:cNvSpPr>
            <a:spLocks noGrp="1"/>
          </p:cNvSpPr>
          <p:nvPr>
            <p:ph type="body" sz="quarter" idx="12" hasCustomPrompt="1"/>
          </p:nvPr>
        </p:nvSpPr>
        <p:spPr>
          <a:xfrm>
            <a:off x="803275" y="1808163"/>
            <a:ext cx="5184775"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Title Placeholder 1">
            <a:extLst>
              <a:ext uri="{FF2B5EF4-FFF2-40B4-BE49-F238E27FC236}">
                <a16:creationId xmlns:a16="http://schemas.microsoft.com/office/drawing/2014/main" id="{8B0BFBF0-AAA7-092D-0190-B4CE2086C9D2}"/>
              </a:ext>
            </a:extLst>
          </p:cNvPr>
          <p:cNvSpPr>
            <a:spLocks noGrp="1"/>
          </p:cNvSpPr>
          <p:nvPr>
            <p:ph type="title"/>
          </p:nvPr>
        </p:nvSpPr>
        <p:spPr>
          <a:xfrm>
            <a:off x="803275" y="219735"/>
            <a:ext cx="10585450" cy="1048678"/>
          </a:xfrm>
          <a:prstGeom prst="rect">
            <a:avLst/>
          </a:prstGeom>
        </p:spPr>
        <p:txBody>
          <a:bodyPr vert="horz" lIns="0" tIns="0" rIns="0" bIns="0" rtlCol="0" anchor="b">
            <a:noAutofit/>
          </a:bodyPr>
          <a:lstStyle>
            <a:lvl1pPr>
              <a:defRPr>
                <a:solidFill>
                  <a:schemeClr val="accent5"/>
                </a:solidFill>
              </a:defRPr>
            </a:lvl1pPr>
          </a:lstStyle>
          <a:p>
            <a:r>
              <a:rPr lang="en-GB"/>
              <a:t>Click to edit Master title style</a:t>
            </a:r>
            <a:endParaRPr lang="en-US" dirty="0"/>
          </a:p>
        </p:txBody>
      </p:sp>
      <p:sp>
        <p:nvSpPr>
          <p:cNvPr id="11" name="Text Placeholder 5">
            <a:extLst>
              <a:ext uri="{FF2B5EF4-FFF2-40B4-BE49-F238E27FC236}">
                <a16:creationId xmlns:a16="http://schemas.microsoft.com/office/drawing/2014/main" id="{14358C43-ABE0-5F1C-D514-CE2E757D169F}"/>
              </a:ext>
            </a:extLst>
          </p:cNvPr>
          <p:cNvSpPr>
            <a:spLocks noGrp="1"/>
          </p:cNvSpPr>
          <p:nvPr>
            <p:ph type="body" sz="quarter" idx="13" hasCustomPrompt="1"/>
          </p:nvPr>
        </p:nvSpPr>
        <p:spPr>
          <a:xfrm>
            <a:off x="6203950" y="1808163"/>
            <a:ext cx="5184775"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748416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CERT_image_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99362D-F5DC-6715-E6DF-07A7C6EEC326}"/>
              </a:ext>
            </a:extLst>
          </p:cNvPr>
          <p:cNvPicPr>
            <a:picLocks noChangeAspect="1"/>
          </p:cNvPicPr>
          <p:nvPr userDrawn="1"/>
        </p:nvPicPr>
        <p:blipFill>
          <a:blip r:embed="rId2"/>
          <a:srcRect/>
          <a:stretch/>
        </p:blipFill>
        <p:spPr>
          <a:xfrm>
            <a:off x="8816" y="6351"/>
            <a:ext cx="12174365" cy="6851648"/>
          </a:xfrm>
          <a:prstGeom prst="rect">
            <a:avLst/>
          </a:prstGeom>
        </p:spPr>
      </p:pic>
      <p:pic>
        <p:nvPicPr>
          <p:cNvPr id="5" name="Picture 4">
            <a:extLst>
              <a:ext uri="{FF2B5EF4-FFF2-40B4-BE49-F238E27FC236}">
                <a16:creationId xmlns:a16="http://schemas.microsoft.com/office/drawing/2014/main" id="{2A33E9C8-C152-D308-4CA2-CFEB3C437070}"/>
              </a:ext>
            </a:extLst>
          </p:cNvPr>
          <p:cNvPicPr>
            <a:picLocks noChangeAspect="1"/>
          </p:cNvPicPr>
          <p:nvPr userDrawn="1"/>
        </p:nvPicPr>
        <p:blipFill>
          <a:blip r:embed="rId3"/>
          <a:srcRect/>
          <a:stretch/>
        </p:blipFill>
        <p:spPr>
          <a:xfrm>
            <a:off x="9332843" y="6207839"/>
            <a:ext cx="2055882" cy="395124"/>
          </a:xfrm>
          <a:prstGeom prst="rect">
            <a:avLst/>
          </a:prstGeom>
        </p:spPr>
      </p:pic>
      <p:sp>
        <p:nvSpPr>
          <p:cNvPr id="6" name="Text Placeholder 5">
            <a:extLst>
              <a:ext uri="{FF2B5EF4-FFF2-40B4-BE49-F238E27FC236}">
                <a16:creationId xmlns:a16="http://schemas.microsoft.com/office/drawing/2014/main" id="{337419E0-F5B2-AE2F-0E22-AF0CF33724E9}"/>
              </a:ext>
            </a:extLst>
          </p:cNvPr>
          <p:cNvSpPr>
            <a:spLocks noGrp="1"/>
          </p:cNvSpPr>
          <p:nvPr>
            <p:ph type="body" sz="quarter" idx="12" hasCustomPrompt="1"/>
          </p:nvPr>
        </p:nvSpPr>
        <p:spPr>
          <a:xfrm>
            <a:off x="803275" y="1808163"/>
            <a:ext cx="3384550"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Picture Placeholder 6">
            <a:extLst>
              <a:ext uri="{FF2B5EF4-FFF2-40B4-BE49-F238E27FC236}">
                <a16:creationId xmlns:a16="http://schemas.microsoft.com/office/drawing/2014/main" id="{8BE95680-5E92-73AF-C19B-5060749BAF44}"/>
              </a:ext>
            </a:extLst>
          </p:cNvPr>
          <p:cNvSpPr>
            <a:spLocks noGrp="1"/>
          </p:cNvSpPr>
          <p:nvPr>
            <p:ph type="pic" sz="quarter" idx="13" hasCustomPrompt="1"/>
          </p:nvPr>
        </p:nvSpPr>
        <p:spPr>
          <a:xfrm>
            <a:off x="4403725" y="1808163"/>
            <a:ext cx="6985000" cy="3857141"/>
          </a:xfrm>
          <a:solidFill>
            <a:schemeClr val="bg1">
              <a:lumMod val="95000"/>
            </a:schemeClr>
          </a:solidFill>
        </p:spPr>
        <p:txBody>
          <a:bodyPr/>
          <a:lstStyle/>
          <a:p>
            <a:r>
              <a:rPr lang="en-US" dirty="0"/>
              <a:t>Click to add picture</a:t>
            </a:r>
          </a:p>
        </p:txBody>
      </p:sp>
      <p:sp>
        <p:nvSpPr>
          <p:cNvPr id="3" name="Title Placeholder 1">
            <a:extLst>
              <a:ext uri="{FF2B5EF4-FFF2-40B4-BE49-F238E27FC236}">
                <a16:creationId xmlns:a16="http://schemas.microsoft.com/office/drawing/2014/main" id="{448961A4-C054-F00B-2EAA-5B0F86DE5F10}"/>
              </a:ext>
            </a:extLst>
          </p:cNvPr>
          <p:cNvSpPr>
            <a:spLocks noGrp="1"/>
          </p:cNvSpPr>
          <p:nvPr>
            <p:ph type="title"/>
          </p:nvPr>
        </p:nvSpPr>
        <p:spPr>
          <a:xfrm>
            <a:off x="803275" y="219735"/>
            <a:ext cx="10585450" cy="1048678"/>
          </a:xfrm>
          <a:prstGeom prst="rect">
            <a:avLst/>
          </a:prstGeom>
        </p:spPr>
        <p:txBody>
          <a:bodyPr vert="horz" lIns="0" tIns="0" rIns="0" bIns="0" rtlCol="0" anchor="b">
            <a:noAutofit/>
          </a:bodyPr>
          <a:lstStyle>
            <a:lvl1pPr>
              <a:defRPr>
                <a:solidFill>
                  <a:schemeClr val="accent5"/>
                </a:solidFill>
              </a:defRPr>
            </a:lvl1pPr>
          </a:lstStyle>
          <a:p>
            <a:r>
              <a:rPr lang="en-GB"/>
              <a:t>Click to edit Master title style</a:t>
            </a:r>
            <a:endParaRPr lang="en-US" dirty="0"/>
          </a:p>
        </p:txBody>
      </p:sp>
    </p:spTree>
    <p:extLst>
      <p:ext uri="{BB962C8B-B14F-4D97-AF65-F5344CB8AC3E}">
        <p14:creationId xmlns:p14="http://schemas.microsoft.com/office/powerpoint/2010/main" val="40456740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CERT_Divider_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307345F-17FC-F530-2FDF-5757BA5464DE}"/>
              </a:ext>
            </a:extLst>
          </p:cNvPr>
          <p:cNvPicPr>
            <a:picLocks noChangeAspect="1"/>
          </p:cNvPicPr>
          <p:nvPr userDrawn="1"/>
        </p:nvPicPr>
        <p:blipFill>
          <a:blip r:embed="rId2"/>
          <a:srcRect/>
          <a:stretch/>
        </p:blipFill>
        <p:spPr>
          <a:xfrm>
            <a:off x="5646" y="6351"/>
            <a:ext cx="12180707" cy="6851648"/>
          </a:xfrm>
          <a:prstGeom prst="rect">
            <a:avLst/>
          </a:prstGeom>
        </p:spPr>
      </p:pic>
      <p:pic>
        <p:nvPicPr>
          <p:cNvPr id="12" name="Picture 11">
            <a:extLst>
              <a:ext uri="{FF2B5EF4-FFF2-40B4-BE49-F238E27FC236}">
                <a16:creationId xmlns:a16="http://schemas.microsoft.com/office/drawing/2014/main" id="{0F898CD6-BAF7-4B3A-1144-3DE9696F384A}"/>
              </a:ext>
            </a:extLst>
          </p:cNvPr>
          <p:cNvPicPr>
            <a:picLocks noChangeAspect="1"/>
          </p:cNvPicPr>
          <p:nvPr userDrawn="1"/>
        </p:nvPicPr>
        <p:blipFill>
          <a:blip r:embed="rId3"/>
          <a:stretch>
            <a:fillRect/>
          </a:stretch>
        </p:blipFill>
        <p:spPr>
          <a:xfrm>
            <a:off x="803276" y="5399690"/>
            <a:ext cx="349663" cy="349663"/>
          </a:xfrm>
          <a:prstGeom prst="rect">
            <a:avLst/>
          </a:prstGeom>
        </p:spPr>
      </p:pic>
      <p:cxnSp>
        <p:nvCxnSpPr>
          <p:cNvPr id="15" name="Straight Connector 14">
            <a:extLst>
              <a:ext uri="{FF2B5EF4-FFF2-40B4-BE49-F238E27FC236}">
                <a16:creationId xmlns:a16="http://schemas.microsoft.com/office/drawing/2014/main" id="{EADE63CC-67A0-BC71-C86F-7D87CC82EAAE}"/>
              </a:ext>
            </a:extLst>
          </p:cNvPr>
          <p:cNvCxnSpPr>
            <a:cxnSpLocks/>
          </p:cNvCxnSpPr>
          <p:nvPr userDrawn="1"/>
        </p:nvCxnSpPr>
        <p:spPr>
          <a:xfrm>
            <a:off x="803275" y="5286704"/>
            <a:ext cx="51847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7B102A9-2532-6F2E-ECAC-B695DE13A469}"/>
              </a:ext>
            </a:extLst>
          </p:cNvPr>
          <p:cNvPicPr>
            <a:picLocks noChangeAspect="1"/>
          </p:cNvPicPr>
          <p:nvPr userDrawn="1"/>
        </p:nvPicPr>
        <p:blipFill>
          <a:blip r:embed="rId4"/>
          <a:srcRect/>
          <a:stretch/>
        </p:blipFill>
        <p:spPr>
          <a:xfrm>
            <a:off x="9334084" y="562413"/>
            <a:ext cx="2053400" cy="395124"/>
          </a:xfrm>
          <a:prstGeom prst="rect">
            <a:avLst/>
          </a:prstGeom>
        </p:spPr>
      </p:pic>
      <p:sp>
        <p:nvSpPr>
          <p:cNvPr id="2" name="Text Placeholder 2">
            <a:extLst>
              <a:ext uri="{FF2B5EF4-FFF2-40B4-BE49-F238E27FC236}">
                <a16:creationId xmlns:a16="http://schemas.microsoft.com/office/drawing/2014/main" id="{8B6C25CA-221B-539A-E733-DB1CF09B9F0A}"/>
              </a:ext>
            </a:extLst>
          </p:cNvPr>
          <p:cNvSpPr>
            <a:spLocks noGrp="1"/>
          </p:cNvSpPr>
          <p:nvPr>
            <p:ph idx="11" hasCustomPrompt="1"/>
          </p:nvPr>
        </p:nvSpPr>
        <p:spPr>
          <a:xfrm>
            <a:off x="833092" y="4505280"/>
            <a:ext cx="10585450" cy="732642"/>
          </a:xfrm>
          <a:prstGeom prst="rect">
            <a:avLst/>
          </a:prstGeom>
        </p:spPr>
        <p:txBody>
          <a:bodyPr vert="horz" lIns="0" tIns="0" rIns="0" bIns="0" rtlCol="0">
            <a:noAutofit/>
          </a:bodyPr>
          <a:lstStyle>
            <a:lvl1pPr>
              <a:defRPr sz="2000" b="0" i="0">
                <a:solidFill>
                  <a:schemeClr val="bg1"/>
                </a:solidFill>
                <a:latin typeface="Zalando Sans Medium" pitchFamily="2" charset="77"/>
                <a:ea typeface="Zalando Sans Medium" pitchFamily="2" charset="77"/>
              </a:defRPr>
            </a:lvl1pPr>
          </a:lstStyle>
          <a:p>
            <a:pPr lvl="0"/>
            <a:r>
              <a:rPr lang="en-GB" dirty="0"/>
              <a:t>Subheading</a:t>
            </a:r>
          </a:p>
        </p:txBody>
      </p:sp>
      <p:sp>
        <p:nvSpPr>
          <p:cNvPr id="3" name="Title Placeholder 1">
            <a:extLst>
              <a:ext uri="{FF2B5EF4-FFF2-40B4-BE49-F238E27FC236}">
                <a16:creationId xmlns:a16="http://schemas.microsoft.com/office/drawing/2014/main" id="{3F3EEE44-B511-A196-2339-59E436D9B771}"/>
              </a:ext>
            </a:extLst>
          </p:cNvPr>
          <p:cNvSpPr>
            <a:spLocks noGrp="1"/>
          </p:cNvSpPr>
          <p:nvPr>
            <p:ph type="title"/>
          </p:nvPr>
        </p:nvSpPr>
        <p:spPr>
          <a:xfrm>
            <a:off x="803275" y="3440011"/>
            <a:ext cx="10585450" cy="1048678"/>
          </a:xfrm>
          <a:prstGeom prst="rect">
            <a:avLst/>
          </a:prstGeom>
        </p:spPr>
        <p:txBody>
          <a:bodyPr vert="horz" lIns="0" tIns="0" rIns="0" bIns="0" rtlCol="0" anchor="b">
            <a:noAutofit/>
          </a:bodyPr>
          <a:lstStyle>
            <a:lvl1pPr>
              <a:defRPr sz="5400">
                <a:solidFill>
                  <a:schemeClr val="accent3"/>
                </a:solidFill>
              </a:defRPr>
            </a:lvl1pPr>
          </a:lstStyle>
          <a:p>
            <a:r>
              <a:rPr lang="en-GB"/>
              <a:t>Click to edit Master title style</a:t>
            </a:r>
            <a:endParaRPr lang="en-US" dirty="0"/>
          </a:p>
        </p:txBody>
      </p:sp>
    </p:spTree>
    <p:extLst>
      <p:ext uri="{BB962C8B-B14F-4D97-AF65-F5344CB8AC3E}">
        <p14:creationId xmlns:p14="http://schemas.microsoft.com/office/powerpoint/2010/main" val="39774497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CERT_Single column_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4F3C84-2672-3D8A-473D-549C0C964BA0}"/>
              </a:ext>
            </a:extLst>
          </p:cNvPr>
          <p:cNvPicPr>
            <a:picLocks noChangeAspect="1"/>
          </p:cNvPicPr>
          <p:nvPr userDrawn="1"/>
        </p:nvPicPr>
        <p:blipFill>
          <a:blip r:embed="rId2"/>
          <a:srcRect/>
          <a:stretch/>
        </p:blipFill>
        <p:spPr>
          <a:xfrm>
            <a:off x="8817" y="6351"/>
            <a:ext cx="12174363" cy="6851648"/>
          </a:xfrm>
          <a:prstGeom prst="rect">
            <a:avLst/>
          </a:prstGeom>
        </p:spPr>
      </p:pic>
      <p:pic>
        <p:nvPicPr>
          <p:cNvPr id="5" name="Picture 4">
            <a:extLst>
              <a:ext uri="{FF2B5EF4-FFF2-40B4-BE49-F238E27FC236}">
                <a16:creationId xmlns:a16="http://schemas.microsoft.com/office/drawing/2014/main" id="{3BA77CD1-A541-77F4-4387-0BD601E3193E}"/>
              </a:ext>
            </a:extLst>
          </p:cNvPr>
          <p:cNvPicPr>
            <a:picLocks noChangeAspect="1"/>
          </p:cNvPicPr>
          <p:nvPr userDrawn="1"/>
        </p:nvPicPr>
        <p:blipFill>
          <a:blip r:embed="rId3"/>
          <a:srcRect/>
          <a:stretch/>
        </p:blipFill>
        <p:spPr>
          <a:xfrm>
            <a:off x="9332843" y="6207839"/>
            <a:ext cx="2055882" cy="395124"/>
          </a:xfrm>
          <a:prstGeom prst="rect">
            <a:avLst/>
          </a:prstGeom>
        </p:spPr>
      </p:pic>
      <p:sp>
        <p:nvSpPr>
          <p:cNvPr id="6" name="Text Placeholder 5">
            <a:extLst>
              <a:ext uri="{FF2B5EF4-FFF2-40B4-BE49-F238E27FC236}">
                <a16:creationId xmlns:a16="http://schemas.microsoft.com/office/drawing/2014/main" id="{337419E0-F5B2-AE2F-0E22-AF0CF33724E9}"/>
              </a:ext>
            </a:extLst>
          </p:cNvPr>
          <p:cNvSpPr>
            <a:spLocks noGrp="1"/>
          </p:cNvSpPr>
          <p:nvPr>
            <p:ph type="body" sz="quarter" idx="12" hasCustomPrompt="1"/>
          </p:nvPr>
        </p:nvSpPr>
        <p:spPr>
          <a:xfrm>
            <a:off x="803275" y="1808163"/>
            <a:ext cx="10585450"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Title Placeholder 1">
            <a:extLst>
              <a:ext uri="{FF2B5EF4-FFF2-40B4-BE49-F238E27FC236}">
                <a16:creationId xmlns:a16="http://schemas.microsoft.com/office/drawing/2014/main" id="{8B0BFBF0-AAA7-092D-0190-B4CE2086C9D2}"/>
              </a:ext>
            </a:extLst>
          </p:cNvPr>
          <p:cNvSpPr>
            <a:spLocks noGrp="1"/>
          </p:cNvSpPr>
          <p:nvPr>
            <p:ph type="title"/>
          </p:nvPr>
        </p:nvSpPr>
        <p:spPr>
          <a:xfrm>
            <a:off x="803275" y="219735"/>
            <a:ext cx="10585450" cy="1048678"/>
          </a:xfrm>
          <a:prstGeom prst="rect">
            <a:avLst/>
          </a:prstGeom>
        </p:spPr>
        <p:txBody>
          <a:bodyPr vert="horz" lIns="0" tIns="0" rIns="0" bIns="0" rtlCol="0" anchor="b">
            <a:noAutofit/>
          </a:bodyPr>
          <a:lstStyle>
            <a:lvl1pPr>
              <a:defRPr>
                <a:solidFill>
                  <a:schemeClr val="accent6"/>
                </a:solidFill>
              </a:defRPr>
            </a:lvl1pPr>
          </a:lstStyle>
          <a:p>
            <a:r>
              <a:rPr lang="en-GB"/>
              <a:t>Click to edit Master title style</a:t>
            </a:r>
            <a:endParaRPr lang="en-US" dirty="0"/>
          </a:p>
        </p:txBody>
      </p:sp>
    </p:spTree>
    <p:extLst>
      <p:ext uri="{BB962C8B-B14F-4D97-AF65-F5344CB8AC3E}">
        <p14:creationId xmlns:p14="http://schemas.microsoft.com/office/powerpoint/2010/main" val="22127853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CERT_two_column_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4F3C84-2672-3D8A-473D-549C0C964BA0}"/>
              </a:ext>
            </a:extLst>
          </p:cNvPr>
          <p:cNvPicPr>
            <a:picLocks noChangeAspect="1"/>
          </p:cNvPicPr>
          <p:nvPr userDrawn="1"/>
        </p:nvPicPr>
        <p:blipFill>
          <a:blip r:embed="rId2"/>
          <a:srcRect/>
          <a:stretch/>
        </p:blipFill>
        <p:spPr>
          <a:xfrm>
            <a:off x="8817" y="6351"/>
            <a:ext cx="12174363" cy="6851648"/>
          </a:xfrm>
          <a:prstGeom prst="rect">
            <a:avLst/>
          </a:prstGeom>
        </p:spPr>
      </p:pic>
      <p:pic>
        <p:nvPicPr>
          <p:cNvPr id="5" name="Picture 4">
            <a:extLst>
              <a:ext uri="{FF2B5EF4-FFF2-40B4-BE49-F238E27FC236}">
                <a16:creationId xmlns:a16="http://schemas.microsoft.com/office/drawing/2014/main" id="{3BA77CD1-A541-77F4-4387-0BD601E3193E}"/>
              </a:ext>
            </a:extLst>
          </p:cNvPr>
          <p:cNvPicPr>
            <a:picLocks noChangeAspect="1"/>
          </p:cNvPicPr>
          <p:nvPr userDrawn="1"/>
        </p:nvPicPr>
        <p:blipFill>
          <a:blip r:embed="rId3"/>
          <a:srcRect/>
          <a:stretch/>
        </p:blipFill>
        <p:spPr>
          <a:xfrm>
            <a:off x="9332843" y="6207839"/>
            <a:ext cx="2055882" cy="395124"/>
          </a:xfrm>
          <a:prstGeom prst="rect">
            <a:avLst/>
          </a:prstGeom>
        </p:spPr>
      </p:pic>
      <p:sp>
        <p:nvSpPr>
          <p:cNvPr id="6" name="Text Placeholder 5">
            <a:extLst>
              <a:ext uri="{FF2B5EF4-FFF2-40B4-BE49-F238E27FC236}">
                <a16:creationId xmlns:a16="http://schemas.microsoft.com/office/drawing/2014/main" id="{337419E0-F5B2-AE2F-0E22-AF0CF33724E9}"/>
              </a:ext>
            </a:extLst>
          </p:cNvPr>
          <p:cNvSpPr>
            <a:spLocks noGrp="1"/>
          </p:cNvSpPr>
          <p:nvPr>
            <p:ph type="body" sz="quarter" idx="12" hasCustomPrompt="1"/>
          </p:nvPr>
        </p:nvSpPr>
        <p:spPr>
          <a:xfrm>
            <a:off x="803275" y="1808163"/>
            <a:ext cx="5184775"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Title Placeholder 1">
            <a:extLst>
              <a:ext uri="{FF2B5EF4-FFF2-40B4-BE49-F238E27FC236}">
                <a16:creationId xmlns:a16="http://schemas.microsoft.com/office/drawing/2014/main" id="{8B0BFBF0-AAA7-092D-0190-B4CE2086C9D2}"/>
              </a:ext>
            </a:extLst>
          </p:cNvPr>
          <p:cNvSpPr>
            <a:spLocks noGrp="1"/>
          </p:cNvSpPr>
          <p:nvPr>
            <p:ph type="title"/>
          </p:nvPr>
        </p:nvSpPr>
        <p:spPr>
          <a:xfrm>
            <a:off x="803275" y="219735"/>
            <a:ext cx="10585450" cy="1048678"/>
          </a:xfrm>
          <a:prstGeom prst="rect">
            <a:avLst/>
          </a:prstGeom>
        </p:spPr>
        <p:txBody>
          <a:bodyPr vert="horz" lIns="0" tIns="0" rIns="0" bIns="0" rtlCol="0" anchor="b">
            <a:noAutofit/>
          </a:bodyPr>
          <a:lstStyle>
            <a:lvl1pPr>
              <a:defRPr>
                <a:solidFill>
                  <a:schemeClr val="accent6"/>
                </a:solidFill>
              </a:defRPr>
            </a:lvl1pPr>
          </a:lstStyle>
          <a:p>
            <a:r>
              <a:rPr lang="en-GB"/>
              <a:t>Click to edit Master title style</a:t>
            </a:r>
            <a:endParaRPr lang="en-US" dirty="0"/>
          </a:p>
        </p:txBody>
      </p:sp>
      <p:sp>
        <p:nvSpPr>
          <p:cNvPr id="11" name="Text Placeholder 5">
            <a:extLst>
              <a:ext uri="{FF2B5EF4-FFF2-40B4-BE49-F238E27FC236}">
                <a16:creationId xmlns:a16="http://schemas.microsoft.com/office/drawing/2014/main" id="{14358C43-ABE0-5F1C-D514-CE2E757D169F}"/>
              </a:ext>
            </a:extLst>
          </p:cNvPr>
          <p:cNvSpPr>
            <a:spLocks noGrp="1"/>
          </p:cNvSpPr>
          <p:nvPr>
            <p:ph type="body" sz="quarter" idx="13" hasCustomPrompt="1"/>
          </p:nvPr>
        </p:nvSpPr>
        <p:spPr>
          <a:xfrm>
            <a:off x="6203950" y="1808163"/>
            <a:ext cx="5184775"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8151661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CERT_image_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99362D-F5DC-6715-E6DF-07A7C6EEC326}"/>
              </a:ext>
            </a:extLst>
          </p:cNvPr>
          <p:cNvPicPr>
            <a:picLocks noChangeAspect="1"/>
          </p:cNvPicPr>
          <p:nvPr userDrawn="1"/>
        </p:nvPicPr>
        <p:blipFill>
          <a:blip r:embed="rId2"/>
          <a:srcRect/>
          <a:stretch/>
        </p:blipFill>
        <p:spPr>
          <a:xfrm>
            <a:off x="8817" y="6351"/>
            <a:ext cx="12174363" cy="6851648"/>
          </a:xfrm>
          <a:prstGeom prst="rect">
            <a:avLst/>
          </a:prstGeom>
        </p:spPr>
      </p:pic>
      <p:pic>
        <p:nvPicPr>
          <p:cNvPr id="5" name="Picture 4">
            <a:extLst>
              <a:ext uri="{FF2B5EF4-FFF2-40B4-BE49-F238E27FC236}">
                <a16:creationId xmlns:a16="http://schemas.microsoft.com/office/drawing/2014/main" id="{2A33E9C8-C152-D308-4CA2-CFEB3C437070}"/>
              </a:ext>
            </a:extLst>
          </p:cNvPr>
          <p:cNvPicPr>
            <a:picLocks noChangeAspect="1"/>
          </p:cNvPicPr>
          <p:nvPr userDrawn="1"/>
        </p:nvPicPr>
        <p:blipFill>
          <a:blip r:embed="rId3"/>
          <a:srcRect/>
          <a:stretch/>
        </p:blipFill>
        <p:spPr>
          <a:xfrm>
            <a:off x="9332843" y="6207839"/>
            <a:ext cx="2055882" cy="395124"/>
          </a:xfrm>
          <a:prstGeom prst="rect">
            <a:avLst/>
          </a:prstGeom>
        </p:spPr>
      </p:pic>
      <p:sp>
        <p:nvSpPr>
          <p:cNvPr id="6" name="Text Placeholder 5">
            <a:extLst>
              <a:ext uri="{FF2B5EF4-FFF2-40B4-BE49-F238E27FC236}">
                <a16:creationId xmlns:a16="http://schemas.microsoft.com/office/drawing/2014/main" id="{337419E0-F5B2-AE2F-0E22-AF0CF33724E9}"/>
              </a:ext>
            </a:extLst>
          </p:cNvPr>
          <p:cNvSpPr>
            <a:spLocks noGrp="1"/>
          </p:cNvSpPr>
          <p:nvPr>
            <p:ph type="body" sz="quarter" idx="12" hasCustomPrompt="1"/>
          </p:nvPr>
        </p:nvSpPr>
        <p:spPr>
          <a:xfrm>
            <a:off x="803275" y="1808163"/>
            <a:ext cx="3384550"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Picture Placeholder 6">
            <a:extLst>
              <a:ext uri="{FF2B5EF4-FFF2-40B4-BE49-F238E27FC236}">
                <a16:creationId xmlns:a16="http://schemas.microsoft.com/office/drawing/2014/main" id="{8BE95680-5E92-73AF-C19B-5060749BAF44}"/>
              </a:ext>
            </a:extLst>
          </p:cNvPr>
          <p:cNvSpPr>
            <a:spLocks noGrp="1"/>
          </p:cNvSpPr>
          <p:nvPr>
            <p:ph type="pic" sz="quarter" idx="13" hasCustomPrompt="1"/>
          </p:nvPr>
        </p:nvSpPr>
        <p:spPr>
          <a:xfrm>
            <a:off x="4403725" y="1808163"/>
            <a:ext cx="6985000" cy="3857141"/>
          </a:xfrm>
          <a:solidFill>
            <a:schemeClr val="bg1">
              <a:lumMod val="95000"/>
            </a:schemeClr>
          </a:solidFill>
        </p:spPr>
        <p:txBody>
          <a:bodyPr/>
          <a:lstStyle/>
          <a:p>
            <a:r>
              <a:rPr lang="en-US" dirty="0"/>
              <a:t>Click to add picture</a:t>
            </a:r>
          </a:p>
        </p:txBody>
      </p:sp>
      <p:sp>
        <p:nvSpPr>
          <p:cNvPr id="3" name="Title Placeholder 1">
            <a:extLst>
              <a:ext uri="{FF2B5EF4-FFF2-40B4-BE49-F238E27FC236}">
                <a16:creationId xmlns:a16="http://schemas.microsoft.com/office/drawing/2014/main" id="{448961A4-C054-F00B-2EAA-5B0F86DE5F10}"/>
              </a:ext>
            </a:extLst>
          </p:cNvPr>
          <p:cNvSpPr>
            <a:spLocks noGrp="1"/>
          </p:cNvSpPr>
          <p:nvPr>
            <p:ph type="title"/>
          </p:nvPr>
        </p:nvSpPr>
        <p:spPr>
          <a:xfrm>
            <a:off x="803275" y="219735"/>
            <a:ext cx="10585450" cy="1048678"/>
          </a:xfrm>
          <a:prstGeom prst="rect">
            <a:avLst/>
          </a:prstGeom>
        </p:spPr>
        <p:txBody>
          <a:bodyPr vert="horz" lIns="0" tIns="0" rIns="0" bIns="0" rtlCol="0" anchor="b">
            <a:noAutofit/>
          </a:bodyPr>
          <a:lstStyle>
            <a:lvl1pPr>
              <a:defRPr>
                <a:solidFill>
                  <a:schemeClr val="accent6"/>
                </a:solidFill>
              </a:defRPr>
            </a:lvl1pPr>
          </a:lstStyle>
          <a:p>
            <a:r>
              <a:rPr lang="en-GB"/>
              <a:t>Click to edit Master title style</a:t>
            </a:r>
            <a:endParaRPr lang="en-US" dirty="0"/>
          </a:p>
        </p:txBody>
      </p:sp>
    </p:spTree>
    <p:extLst>
      <p:ext uri="{BB962C8B-B14F-4D97-AF65-F5344CB8AC3E}">
        <p14:creationId xmlns:p14="http://schemas.microsoft.com/office/powerpoint/2010/main" val="1693285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CERT_Divider_4">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307345F-17FC-F530-2FDF-5757BA5464DE}"/>
              </a:ext>
            </a:extLst>
          </p:cNvPr>
          <p:cNvPicPr>
            <a:picLocks noChangeAspect="1"/>
          </p:cNvPicPr>
          <p:nvPr userDrawn="1"/>
        </p:nvPicPr>
        <p:blipFill>
          <a:blip r:embed="rId2"/>
          <a:srcRect/>
          <a:stretch/>
        </p:blipFill>
        <p:spPr>
          <a:xfrm>
            <a:off x="5646" y="6351"/>
            <a:ext cx="12180707" cy="6851647"/>
          </a:xfrm>
          <a:prstGeom prst="rect">
            <a:avLst/>
          </a:prstGeom>
        </p:spPr>
      </p:pic>
      <p:pic>
        <p:nvPicPr>
          <p:cNvPr id="12" name="Picture 11">
            <a:extLst>
              <a:ext uri="{FF2B5EF4-FFF2-40B4-BE49-F238E27FC236}">
                <a16:creationId xmlns:a16="http://schemas.microsoft.com/office/drawing/2014/main" id="{0F898CD6-BAF7-4B3A-1144-3DE9696F384A}"/>
              </a:ext>
            </a:extLst>
          </p:cNvPr>
          <p:cNvPicPr>
            <a:picLocks noChangeAspect="1"/>
          </p:cNvPicPr>
          <p:nvPr userDrawn="1"/>
        </p:nvPicPr>
        <p:blipFill>
          <a:blip r:embed="rId3"/>
          <a:stretch>
            <a:fillRect/>
          </a:stretch>
        </p:blipFill>
        <p:spPr>
          <a:xfrm>
            <a:off x="803276" y="5399690"/>
            <a:ext cx="349663" cy="349663"/>
          </a:xfrm>
          <a:prstGeom prst="rect">
            <a:avLst/>
          </a:prstGeom>
        </p:spPr>
      </p:pic>
      <p:cxnSp>
        <p:nvCxnSpPr>
          <p:cNvPr id="15" name="Straight Connector 14">
            <a:extLst>
              <a:ext uri="{FF2B5EF4-FFF2-40B4-BE49-F238E27FC236}">
                <a16:creationId xmlns:a16="http://schemas.microsoft.com/office/drawing/2014/main" id="{EADE63CC-67A0-BC71-C86F-7D87CC82EAAE}"/>
              </a:ext>
            </a:extLst>
          </p:cNvPr>
          <p:cNvCxnSpPr>
            <a:cxnSpLocks/>
          </p:cNvCxnSpPr>
          <p:nvPr userDrawn="1"/>
        </p:nvCxnSpPr>
        <p:spPr>
          <a:xfrm>
            <a:off x="803275" y="5286704"/>
            <a:ext cx="51847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7B102A9-2532-6F2E-ECAC-B695DE13A469}"/>
              </a:ext>
            </a:extLst>
          </p:cNvPr>
          <p:cNvPicPr>
            <a:picLocks noChangeAspect="1"/>
          </p:cNvPicPr>
          <p:nvPr userDrawn="1"/>
        </p:nvPicPr>
        <p:blipFill>
          <a:blip r:embed="rId4"/>
          <a:srcRect/>
          <a:stretch/>
        </p:blipFill>
        <p:spPr>
          <a:xfrm>
            <a:off x="9334084" y="562413"/>
            <a:ext cx="2053400" cy="395124"/>
          </a:xfrm>
          <a:prstGeom prst="rect">
            <a:avLst/>
          </a:prstGeom>
        </p:spPr>
      </p:pic>
      <p:sp>
        <p:nvSpPr>
          <p:cNvPr id="2" name="Text Placeholder 2">
            <a:extLst>
              <a:ext uri="{FF2B5EF4-FFF2-40B4-BE49-F238E27FC236}">
                <a16:creationId xmlns:a16="http://schemas.microsoft.com/office/drawing/2014/main" id="{40A4615A-5CC5-8E5A-D6DF-CAE1726ACCA3}"/>
              </a:ext>
            </a:extLst>
          </p:cNvPr>
          <p:cNvSpPr>
            <a:spLocks noGrp="1"/>
          </p:cNvSpPr>
          <p:nvPr>
            <p:ph idx="11" hasCustomPrompt="1"/>
          </p:nvPr>
        </p:nvSpPr>
        <p:spPr>
          <a:xfrm>
            <a:off x="833092" y="4505280"/>
            <a:ext cx="10585450" cy="742581"/>
          </a:xfrm>
          <a:prstGeom prst="rect">
            <a:avLst/>
          </a:prstGeom>
        </p:spPr>
        <p:txBody>
          <a:bodyPr vert="horz" lIns="0" tIns="0" rIns="0" bIns="0" rtlCol="0">
            <a:noAutofit/>
          </a:bodyPr>
          <a:lstStyle>
            <a:lvl1pPr>
              <a:defRPr sz="2000" b="0" i="0">
                <a:solidFill>
                  <a:schemeClr val="bg1"/>
                </a:solidFill>
                <a:latin typeface="Zalando Sans Medium" pitchFamily="2" charset="77"/>
                <a:ea typeface="Zalando Sans Medium" pitchFamily="2" charset="77"/>
              </a:defRPr>
            </a:lvl1pPr>
          </a:lstStyle>
          <a:p>
            <a:pPr lvl="0"/>
            <a:r>
              <a:rPr lang="en-GB" dirty="0"/>
              <a:t>Subheading</a:t>
            </a:r>
          </a:p>
        </p:txBody>
      </p:sp>
      <p:sp>
        <p:nvSpPr>
          <p:cNvPr id="3" name="Title Placeholder 1">
            <a:extLst>
              <a:ext uri="{FF2B5EF4-FFF2-40B4-BE49-F238E27FC236}">
                <a16:creationId xmlns:a16="http://schemas.microsoft.com/office/drawing/2014/main" id="{DE73D0B6-3762-5CA9-F998-A32EFEC44112}"/>
              </a:ext>
            </a:extLst>
          </p:cNvPr>
          <p:cNvSpPr>
            <a:spLocks noGrp="1"/>
          </p:cNvSpPr>
          <p:nvPr>
            <p:ph type="title"/>
          </p:nvPr>
        </p:nvSpPr>
        <p:spPr>
          <a:xfrm>
            <a:off x="803275" y="3440011"/>
            <a:ext cx="10585450" cy="1048678"/>
          </a:xfrm>
          <a:prstGeom prst="rect">
            <a:avLst/>
          </a:prstGeom>
        </p:spPr>
        <p:txBody>
          <a:bodyPr vert="horz" lIns="0" tIns="0" rIns="0" bIns="0" rtlCol="0" anchor="b">
            <a:noAutofit/>
          </a:bodyPr>
          <a:lstStyle>
            <a:lvl1pPr>
              <a:defRPr sz="5400">
                <a:solidFill>
                  <a:schemeClr val="accent3"/>
                </a:solidFill>
              </a:defRPr>
            </a:lvl1pPr>
          </a:lstStyle>
          <a:p>
            <a:r>
              <a:rPr lang="en-GB"/>
              <a:t>Click to edit Master title style</a:t>
            </a:r>
            <a:endParaRPr lang="en-US" dirty="0"/>
          </a:p>
        </p:txBody>
      </p:sp>
    </p:spTree>
    <p:extLst>
      <p:ext uri="{BB962C8B-B14F-4D97-AF65-F5344CB8AC3E}">
        <p14:creationId xmlns:p14="http://schemas.microsoft.com/office/powerpoint/2010/main" val="32136611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CERT_Single column_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4F3C84-2672-3D8A-473D-549C0C964BA0}"/>
              </a:ext>
            </a:extLst>
          </p:cNvPr>
          <p:cNvPicPr>
            <a:picLocks noChangeAspect="1"/>
          </p:cNvPicPr>
          <p:nvPr userDrawn="1"/>
        </p:nvPicPr>
        <p:blipFill>
          <a:blip r:embed="rId2"/>
          <a:srcRect/>
          <a:stretch/>
        </p:blipFill>
        <p:spPr>
          <a:xfrm>
            <a:off x="8817" y="6351"/>
            <a:ext cx="12174363" cy="6851647"/>
          </a:xfrm>
          <a:prstGeom prst="rect">
            <a:avLst/>
          </a:prstGeom>
        </p:spPr>
      </p:pic>
      <p:pic>
        <p:nvPicPr>
          <p:cNvPr id="5" name="Picture 4">
            <a:extLst>
              <a:ext uri="{FF2B5EF4-FFF2-40B4-BE49-F238E27FC236}">
                <a16:creationId xmlns:a16="http://schemas.microsoft.com/office/drawing/2014/main" id="{3BA77CD1-A541-77F4-4387-0BD601E3193E}"/>
              </a:ext>
            </a:extLst>
          </p:cNvPr>
          <p:cNvPicPr>
            <a:picLocks noChangeAspect="1"/>
          </p:cNvPicPr>
          <p:nvPr userDrawn="1"/>
        </p:nvPicPr>
        <p:blipFill>
          <a:blip r:embed="rId3"/>
          <a:srcRect/>
          <a:stretch/>
        </p:blipFill>
        <p:spPr>
          <a:xfrm>
            <a:off x="9332843" y="6207839"/>
            <a:ext cx="2055882" cy="395124"/>
          </a:xfrm>
          <a:prstGeom prst="rect">
            <a:avLst/>
          </a:prstGeom>
        </p:spPr>
      </p:pic>
      <p:sp>
        <p:nvSpPr>
          <p:cNvPr id="6" name="Text Placeholder 5">
            <a:extLst>
              <a:ext uri="{FF2B5EF4-FFF2-40B4-BE49-F238E27FC236}">
                <a16:creationId xmlns:a16="http://schemas.microsoft.com/office/drawing/2014/main" id="{337419E0-F5B2-AE2F-0E22-AF0CF33724E9}"/>
              </a:ext>
            </a:extLst>
          </p:cNvPr>
          <p:cNvSpPr>
            <a:spLocks noGrp="1"/>
          </p:cNvSpPr>
          <p:nvPr>
            <p:ph type="body" sz="quarter" idx="12" hasCustomPrompt="1"/>
          </p:nvPr>
        </p:nvSpPr>
        <p:spPr>
          <a:xfrm>
            <a:off x="803275" y="1808163"/>
            <a:ext cx="10585450"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Title Placeholder 1">
            <a:extLst>
              <a:ext uri="{FF2B5EF4-FFF2-40B4-BE49-F238E27FC236}">
                <a16:creationId xmlns:a16="http://schemas.microsoft.com/office/drawing/2014/main" id="{8B0BFBF0-AAA7-092D-0190-B4CE2086C9D2}"/>
              </a:ext>
            </a:extLst>
          </p:cNvPr>
          <p:cNvSpPr>
            <a:spLocks noGrp="1"/>
          </p:cNvSpPr>
          <p:nvPr>
            <p:ph type="title"/>
          </p:nvPr>
        </p:nvSpPr>
        <p:spPr>
          <a:xfrm>
            <a:off x="803275" y="219735"/>
            <a:ext cx="10585450" cy="1048678"/>
          </a:xfrm>
          <a:prstGeom prst="rect">
            <a:avLst/>
          </a:prstGeom>
        </p:spPr>
        <p:txBody>
          <a:bodyPr vert="horz" lIns="0" tIns="0" rIns="0" bIns="0" rtlCol="0" anchor="b">
            <a:noAutofit/>
          </a:bodyPr>
          <a:lstStyle>
            <a:lvl1pPr>
              <a:defRPr>
                <a:solidFill>
                  <a:schemeClr val="accent1"/>
                </a:solidFill>
              </a:defRPr>
            </a:lvl1pPr>
          </a:lstStyle>
          <a:p>
            <a:r>
              <a:rPr lang="en-GB"/>
              <a:t>Click to edit Master title style</a:t>
            </a:r>
            <a:endParaRPr lang="en-US" dirty="0"/>
          </a:p>
        </p:txBody>
      </p:sp>
    </p:spTree>
    <p:extLst>
      <p:ext uri="{BB962C8B-B14F-4D97-AF65-F5344CB8AC3E}">
        <p14:creationId xmlns:p14="http://schemas.microsoft.com/office/powerpoint/2010/main" val="35540127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CERT_two_column_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4F3C84-2672-3D8A-473D-549C0C964BA0}"/>
              </a:ext>
            </a:extLst>
          </p:cNvPr>
          <p:cNvPicPr>
            <a:picLocks noChangeAspect="1"/>
          </p:cNvPicPr>
          <p:nvPr userDrawn="1"/>
        </p:nvPicPr>
        <p:blipFill>
          <a:blip r:embed="rId2"/>
          <a:srcRect/>
          <a:stretch/>
        </p:blipFill>
        <p:spPr>
          <a:xfrm>
            <a:off x="8817" y="6351"/>
            <a:ext cx="12174363" cy="6851647"/>
          </a:xfrm>
          <a:prstGeom prst="rect">
            <a:avLst/>
          </a:prstGeom>
        </p:spPr>
      </p:pic>
      <p:pic>
        <p:nvPicPr>
          <p:cNvPr id="5" name="Picture 4">
            <a:extLst>
              <a:ext uri="{FF2B5EF4-FFF2-40B4-BE49-F238E27FC236}">
                <a16:creationId xmlns:a16="http://schemas.microsoft.com/office/drawing/2014/main" id="{3BA77CD1-A541-77F4-4387-0BD601E3193E}"/>
              </a:ext>
            </a:extLst>
          </p:cNvPr>
          <p:cNvPicPr>
            <a:picLocks noChangeAspect="1"/>
          </p:cNvPicPr>
          <p:nvPr userDrawn="1"/>
        </p:nvPicPr>
        <p:blipFill>
          <a:blip r:embed="rId3"/>
          <a:srcRect/>
          <a:stretch/>
        </p:blipFill>
        <p:spPr>
          <a:xfrm>
            <a:off x="9332843" y="6207839"/>
            <a:ext cx="2055882" cy="395124"/>
          </a:xfrm>
          <a:prstGeom prst="rect">
            <a:avLst/>
          </a:prstGeom>
        </p:spPr>
      </p:pic>
      <p:sp>
        <p:nvSpPr>
          <p:cNvPr id="6" name="Text Placeholder 5">
            <a:extLst>
              <a:ext uri="{FF2B5EF4-FFF2-40B4-BE49-F238E27FC236}">
                <a16:creationId xmlns:a16="http://schemas.microsoft.com/office/drawing/2014/main" id="{337419E0-F5B2-AE2F-0E22-AF0CF33724E9}"/>
              </a:ext>
            </a:extLst>
          </p:cNvPr>
          <p:cNvSpPr>
            <a:spLocks noGrp="1"/>
          </p:cNvSpPr>
          <p:nvPr>
            <p:ph type="body" sz="quarter" idx="12" hasCustomPrompt="1"/>
          </p:nvPr>
        </p:nvSpPr>
        <p:spPr>
          <a:xfrm>
            <a:off x="803275" y="1808163"/>
            <a:ext cx="5184775"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Title Placeholder 1">
            <a:extLst>
              <a:ext uri="{FF2B5EF4-FFF2-40B4-BE49-F238E27FC236}">
                <a16:creationId xmlns:a16="http://schemas.microsoft.com/office/drawing/2014/main" id="{8B0BFBF0-AAA7-092D-0190-B4CE2086C9D2}"/>
              </a:ext>
            </a:extLst>
          </p:cNvPr>
          <p:cNvSpPr>
            <a:spLocks noGrp="1"/>
          </p:cNvSpPr>
          <p:nvPr>
            <p:ph type="title"/>
          </p:nvPr>
        </p:nvSpPr>
        <p:spPr>
          <a:xfrm>
            <a:off x="803275" y="219735"/>
            <a:ext cx="10585450" cy="1048678"/>
          </a:xfrm>
          <a:prstGeom prst="rect">
            <a:avLst/>
          </a:prstGeom>
        </p:spPr>
        <p:txBody>
          <a:bodyPr vert="horz" lIns="0" tIns="0" rIns="0" bIns="0" rtlCol="0" anchor="b">
            <a:noAutofit/>
          </a:bodyPr>
          <a:lstStyle>
            <a:lvl1pPr>
              <a:defRPr>
                <a:solidFill>
                  <a:schemeClr val="accent1"/>
                </a:solidFill>
              </a:defRPr>
            </a:lvl1pPr>
          </a:lstStyle>
          <a:p>
            <a:r>
              <a:rPr lang="en-GB"/>
              <a:t>Click to edit Master title style</a:t>
            </a:r>
            <a:endParaRPr lang="en-US" dirty="0"/>
          </a:p>
        </p:txBody>
      </p:sp>
      <p:sp>
        <p:nvSpPr>
          <p:cNvPr id="11" name="Text Placeholder 5">
            <a:extLst>
              <a:ext uri="{FF2B5EF4-FFF2-40B4-BE49-F238E27FC236}">
                <a16:creationId xmlns:a16="http://schemas.microsoft.com/office/drawing/2014/main" id="{14358C43-ABE0-5F1C-D514-CE2E757D169F}"/>
              </a:ext>
            </a:extLst>
          </p:cNvPr>
          <p:cNvSpPr>
            <a:spLocks noGrp="1"/>
          </p:cNvSpPr>
          <p:nvPr>
            <p:ph type="body" sz="quarter" idx="13" hasCustomPrompt="1"/>
          </p:nvPr>
        </p:nvSpPr>
        <p:spPr>
          <a:xfrm>
            <a:off x="6203950" y="1808163"/>
            <a:ext cx="5184775"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7900054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CERT_image_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99362D-F5DC-6715-E6DF-07A7C6EEC326}"/>
              </a:ext>
            </a:extLst>
          </p:cNvPr>
          <p:cNvPicPr>
            <a:picLocks noChangeAspect="1"/>
          </p:cNvPicPr>
          <p:nvPr userDrawn="1"/>
        </p:nvPicPr>
        <p:blipFill>
          <a:blip r:embed="rId2"/>
          <a:srcRect/>
          <a:stretch/>
        </p:blipFill>
        <p:spPr>
          <a:xfrm>
            <a:off x="8817" y="6351"/>
            <a:ext cx="12174363" cy="6851647"/>
          </a:xfrm>
          <a:prstGeom prst="rect">
            <a:avLst/>
          </a:prstGeom>
        </p:spPr>
      </p:pic>
      <p:pic>
        <p:nvPicPr>
          <p:cNvPr id="5" name="Picture 4">
            <a:extLst>
              <a:ext uri="{FF2B5EF4-FFF2-40B4-BE49-F238E27FC236}">
                <a16:creationId xmlns:a16="http://schemas.microsoft.com/office/drawing/2014/main" id="{2A33E9C8-C152-D308-4CA2-CFEB3C437070}"/>
              </a:ext>
            </a:extLst>
          </p:cNvPr>
          <p:cNvPicPr>
            <a:picLocks noChangeAspect="1"/>
          </p:cNvPicPr>
          <p:nvPr userDrawn="1"/>
        </p:nvPicPr>
        <p:blipFill>
          <a:blip r:embed="rId3"/>
          <a:srcRect/>
          <a:stretch/>
        </p:blipFill>
        <p:spPr>
          <a:xfrm>
            <a:off x="9332843" y="6207839"/>
            <a:ext cx="2055882" cy="395124"/>
          </a:xfrm>
          <a:prstGeom prst="rect">
            <a:avLst/>
          </a:prstGeom>
        </p:spPr>
      </p:pic>
      <p:sp>
        <p:nvSpPr>
          <p:cNvPr id="6" name="Text Placeholder 5">
            <a:extLst>
              <a:ext uri="{FF2B5EF4-FFF2-40B4-BE49-F238E27FC236}">
                <a16:creationId xmlns:a16="http://schemas.microsoft.com/office/drawing/2014/main" id="{337419E0-F5B2-AE2F-0E22-AF0CF33724E9}"/>
              </a:ext>
            </a:extLst>
          </p:cNvPr>
          <p:cNvSpPr>
            <a:spLocks noGrp="1"/>
          </p:cNvSpPr>
          <p:nvPr>
            <p:ph type="body" sz="quarter" idx="12" hasCustomPrompt="1"/>
          </p:nvPr>
        </p:nvSpPr>
        <p:spPr>
          <a:xfrm>
            <a:off x="803275" y="1808163"/>
            <a:ext cx="3384550"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Picture Placeholder 6">
            <a:extLst>
              <a:ext uri="{FF2B5EF4-FFF2-40B4-BE49-F238E27FC236}">
                <a16:creationId xmlns:a16="http://schemas.microsoft.com/office/drawing/2014/main" id="{8BE95680-5E92-73AF-C19B-5060749BAF44}"/>
              </a:ext>
            </a:extLst>
          </p:cNvPr>
          <p:cNvSpPr>
            <a:spLocks noGrp="1"/>
          </p:cNvSpPr>
          <p:nvPr>
            <p:ph type="pic" sz="quarter" idx="13" hasCustomPrompt="1"/>
          </p:nvPr>
        </p:nvSpPr>
        <p:spPr>
          <a:xfrm>
            <a:off x="4403725" y="1808163"/>
            <a:ext cx="6985000" cy="3857141"/>
          </a:xfrm>
          <a:solidFill>
            <a:schemeClr val="bg1">
              <a:lumMod val="95000"/>
            </a:schemeClr>
          </a:solidFill>
        </p:spPr>
        <p:txBody>
          <a:bodyPr/>
          <a:lstStyle/>
          <a:p>
            <a:r>
              <a:rPr lang="en-US" dirty="0"/>
              <a:t>Click to add picture</a:t>
            </a:r>
          </a:p>
        </p:txBody>
      </p:sp>
      <p:sp>
        <p:nvSpPr>
          <p:cNvPr id="3" name="Title Placeholder 1">
            <a:extLst>
              <a:ext uri="{FF2B5EF4-FFF2-40B4-BE49-F238E27FC236}">
                <a16:creationId xmlns:a16="http://schemas.microsoft.com/office/drawing/2014/main" id="{448961A4-C054-F00B-2EAA-5B0F86DE5F10}"/>
              </a:ext>
            </a:extLst>
          </p:cNvPr>
          <p:cNvSpPr>
            <a:spLocks noGrp="1"/>
          </p:cNvSpPr>
          <p:nvPr>
            <p:ph type="title"/>
          </p:nvPr>
        </p:nvSpPr>
        <p:spPr>
          <a:xfrm>
            <a:off x="803275" y="219735"/>
            <a:ext cx="10585450" cy="1048678"/>
          </a:xfrm>
          <a:prstGeom prst="rect">
            <a:avLst/>
          </a:prstGeom>
        </p:spPr>
        <p:txBody>
          <a:bodyPr vert="horz" lIns="0" tIns="0" rIns="0" bIns="0" rtlCol="0" anchor="b">
            <a:noAutofit/>
          </a:bodyPr>
          <a:lstStyle>
            <a:lvl1pPr>
              <a:defRPr>
                <a:solidFill>
                  <a:schemeClr val="accent1"/>
                </a:solidFill>
              </a:defRPr>
            </a:lvl1pPr>
          </a:lstStyle>
          <a:p>
            <a:r>
              <a:rPr lang="en-GB"/>
              <a:t>Click to edit Master title style</a:t>
            </a:r>
            <a:endParaRPr lang="en-US" dirty="0"/>
          </a:p>
        </p:txBody>
      </p:sp>
    </p:spTree>
    <p:extLst>
      <p:ext uri="{BB962C8B-B14F-4D97-AF65-F5344CB8AC3E}">
        <p14:creationId xmlns:p14="http://schemas.microsoft.com/office/powerpoint/2010/main" val="3638644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CERT_Cover_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684D529-ACAE-C741-D4C6-E1A5DB593334}"/>
              </a:ext>
            </a:extLst>
          </p:cNvPr>
          <p:cNvPicPr>
            <a:picLocks noChangeAspect="1"/>
          </p:cNvPicPr>
          <p:nvPr userDrawn="1"/>
        </p:nvPicPr>
        <p:blipFill>
          <a:blip r:embed="rId2"/>
          <a:srcRect/>
          <a:stretch/>
        </p:blipFill>
        <p:spPr>
          <a:xfrm>
            <a:off x="2473" y="6351"/>
            <a:ext cx="12187053" cy="6851649"/>
          </a:xfrm>
          <a:prstGeom prst="rect">
            <a:avLst/>
          </a:prstGeom>
        </p:spPr>
      </p:pic>
      <p:pic>
        <p:nvPicPr>
          <p:cNvPr id="10" name="Picture 9">
            <a:extLst>
              <a:ext uri="{FF2B5EF4-FFF2-40B4-BE49-F238E27FC236}">
                <a16:creationId xmlns:a16="http://schemas.microsoft.com/office/drawing/2014/main" id="{DD51FF20-57C1-A915-4470-2C4BAFDE81B0}"/>
              </a:ext>
            </a:extLst>
          </p:cNvPr>
          <p:cNvPicPr>
            <a:picLocks noChangeAspect="1"/>
          </p:cNvPicPr>
          <p:nvPr userDrawn="1"/>
        </p:nvPicPr>
        <p:blipFill>
          <a:blip r:embed="rId3"/>
          <a:srcRect/>
          <a:stretch/>
        </p:blipFill>
        <p:spPr>
          <a:xfrm>
            <a:off x="803275" y="904461"/>
            <a:ext cx="4700136" cy="903329"/>
          </a:xfrm>
          <a:prstGeom prst="rect">
            <a:avLst/>
          </a:prstGeom>
        </p:spPr>
      </p:pic>
      <p:cxnSp>
        <p:nvCxnSpPr>
          <p:cNvPr id="15" name="Straight Connector 14">
            <a:extLst>
              <a:ext uri="{FF2B5EF4-FFF2-40B4-BE49-F238E27FC236}">
                <a16:creationId xmlns:a16="http://schemas.microsoft.com/office/drawing/2014/main" id="{EADE63CC-67A0-BC71-C86F-7D87CC82EAAE}"/>
              </a:ext>
            </a:extLst>
          </p:cNvPr>
          <p:cNvCxnSpPr>
            <a:cxnSpLocks/>
          </p:cNvCxnSpPr>
          <p:nvPr userDrawn="1"/>
        </p:nvCxnSpPr>
        <p:spPr>
          <a:xfrm>
            <a:off x="803275" y="4974545"/>
            <a:ext cx="51847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CACCBCC3-57ED-6ACC-1036-5E0DA3B1FC07}"/>
              </a:ext>
            </a:extLst>
          </p:cNvPr>
          <p:cNvPicPr>
            <a:picLocks noChangeAspect="1"/>
          </p:cNvPicPr>
          <p:nvPr userDrawn="1"/>
        </p:nvPicPr>
        <p:blipFill>
          <a:blip r:embed="rId4"/>
          <a:stretch>
            <a:fillRect/>
          </a:stretch>
        </p:blipFill>
        <p:spPr>
          <a:xfrm>
            <a:off x="803276" y="5087531"/>
            <a:ext cx="349663" cy="349663"/>
          </a:xfrm>
          <a:prstGeom prst="rect">
            <a:avLst/>
          </a:prstGeom>
        </p:spPr>
      </p:pic>
      <p:sp>
        <p:nvSpPr>
          <p:cNvPr id="17" name="Text Placeholder 2">
            <a:extLst>
              <a:ext uri="{FF2B5EF4-FFF2-40B4-BE49-F238E27FC236}">
                <a16:creationId xmlns:a16="http://schemas.microsoft.com/office/drawing/2014/main" id="{F5E8CBFA-870F-41C2-C362-0931433A9B23}"/>
              </a:ext>
            </a:extLst>
          </p:cNvPr>
          <p:cNvSpPr>
            <a:spLocks noGrp="1"/>
          </p:cNvSpPr>
          <p:nvPr>
            <p:ph idx="11" hasCustomPrompt="1"/>
          </p:nvPr>
        </p:nvSpPr>
        <p:spPr>
          <a:xfrm>
            <a:off x="803275" y="3429000"/>
            <a:ext cx="10585450" cy="809296"/>
          </a:xfrm>
          <a:prstGeom prst="rect">
            <a:avLst/>
          </a:prstGeom>
        </p:spPr>
        <p:txBody>
          <a:bodyPr vert="horz" lIns="0" tIns="0" rIns="0" bIns="0" rtlCol="0">
            <a:noAutofit/>
          </a:bodyPr>
          <a:lstStyle>
            <a:lvl1pPr>
              <a:defRPr sz="2400" b="0" i="0">
                <a:solidFill>
                  <a:schemeClr val="tx1"/>
                </a:solidFill>
                <a:latin typeface="Zalando Sans Medium" pitchFamily="2" charset="77"/>
                <a:ea typeface="Zalando Sans Medium" pitchFamily="2" charset="77"/>
              </a:defRPr>
            </a:lvl1pPr>
          </a:lstStyle>
          <a:p>
            <a:pPr lvl="0"/>
            <a:r>
              <a:rPr lang="en-GB" dirty="0"/>
              <a:t>Subheading</a:t>
            </a:r>
          </a:p>
        </p:txBody>
      </p:sp>
      <p:sp>
        <p:nvSpPr>
          <p:cNvPr id="19" name="Text Placeholder 2">
            <a:extLst>
              <a:ext uri="{FF2B5EF4-FFF2-40B4-BE49-F238E27FC236}">
                <a16:creationId xmlns:a16="http://schemas.microsoft.com/office/drawing/2014/main" id="{98B8F4E0-28FE-6BF2-6D96-BB43218BA511}"/>
              </a:ext>
            </a:extLst>
          </p:cNvPr>
          <p:cNvSpPr>
            <a:spLocks noGrp="1"/>
          </p:cNvSpPr>
          <p:nvPr>
            <p:ph idx="12" hasCustomPrompt="1"/>
          </p:nvPr>
        </p:nvSpPr>
        <p:spPr>
          <a:xfrm>
            <a:off x="1343301" y="5140654"/>
            <a:ext cx="10585450" cy="809296"/>
          </a:xfrm>
          <a:prstGeom prst="rect">
            <a:avLst/>
          </a:prstGeom>
        </p:spPr>
        <p:txBody>
          <a:bodyPr vert="horz" lIns="0" tIns="0" rIns="0" bIns="0" rtlCol="0">
            <a:noAutofit/>
          </a:bodyPr>
          <a:lstStyle>
            <a:lvl1pPr>
              <a:defRPr sz="1600" b="0" i="0">
                <a:solidFill>
                  <a:schemeClr val="tx1"/>
                </a:solidFill>
                <a:latin typeface="Zalando Sans Medium" pitchFamily="2" charset="77"/>
                <a:ea typeface="Zalando Sans Medium" pitchFamily="2" charset="77"/>
              </a:defRPr>
            </a:lvl1pPr>
          </a:lstStyle>
          <a:p>
            <a:pPr lvl="0"/>
            <a:r>
              <a:rPr lang="en-GB" dirty="0"/>
              <a:t>Subheading</a:t>
            </a:r>
          </a:p>
        </p:txBody>
      </p:sp>
      <p:sp>
        <p:nvSpPr>
          <p:cNvPr id="21" name="Title Placeholder 1">
            <a:extLst>
              <a:ext uri="{FF2B5EF4-FFF2-40B4-BE49-F238E27FC236}">
                <a16:creationId xmlns:a16="http://schemas.microsoft.com/office/drawing/2014/main" id="{25752A4E-8DA2-8575-DF3F-2E346128DA7A}"/>
              </a:ext>
            </a:extLst>
          </p:cNvPr>
          <p:cNvSpPr>
            <a:spLocks noGrp="1"/>
          </p:cNvSpPr>
          <p:nvPr>
            <p:ph type="title"/>
          </p:nvPr>
        </p:nvSpPr>
        <p:spPr>
          <a:xfrm>
            <a:off x="803275" y="2380322"/>
            <a:ext cx="10585450" cy="1048678"/>
          </a:xfrm>
          <a:prstGeom prst="rect">
            <a:avLst/>
          </a:prstGeom>
        </p:spPr>
        <p:txBody>
          <a:bodyPr vert="horz" lIns="0" tIns="0" rIns="0" bIns="0" rtlCol="0" anchor="b">
            <a:noAutofit/>
          </a:bodyPr>
          <a:lstStyle>
            <a:lvl1pPr>
              <a:defRPr sz="6600">
                <a:solidFill>
                  <a:schemeClr val="accent2"/>
                </a:solidFill>
              </a:defRPr>
            </a:lvl1pPr>
          </a:lstStyle>
          <a:p>
            <a:r>
              <a:rPr lang="en-GB"/>
              <a:t>Click to edit Master title style</a:t>
            </a:r>
            <a:endParaRPr lang="en-US" dirty="0"/>
          </a:p>
        </p:txBody>
      </p:sp>
    </p:spTree>
    <p:extLst>
      <p:ext uri="{BB962C8B-B14F-4D97-AF65-F5344CB8AC3E}">
        <p14:creationId xmlns:p14="http://schemas.microsoft.com/office/powerpoint/2010/main" val="2397118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CERT_End_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68CA77-059F-16A3-0482-28FA6873252B}"/>
              </a:ext>
            </a:extLst>
          </p:cNvPr>
          <p:cNvPicPr>
            <a:picLocks noChangeAspect="1"/>
          </p:cNvPicPr>
          <p:nvPr userDrawn="1"/>
        </p:nvPicPr>
        <p:blipFill>
          <a:blip r:embed="rId2"/>
          <a:srcRect/>
          <a:stretch/>
        </p:blipFill>
        <p:spPr>
          <a:xfrm>
            <a:off x="1" y="6351"/>
            <a:ext cx="12191998" cy="6851649"/>
          </a:xfrm>
          <a:prstGeom prst="rect">
            <a:avLst/>
          </a:prstGeom>
        </p:spPr>
      </p:pic>
      <p:pic>
        <p:nvPicPr>
          <p:cNvPr id="7" name="Picture 6">
            <a:extLst>
              <a:ext uri="{FF2B5EF4-FFF2-40B4-BE49-F238E27FC236}">
                <a16:creationId xmlns:a16="http://schemas.microsoft.com/office/drawing/2014/main" id="{2D56E3EF-960F-289B-828E-610D7C0714B6}"/>
              </a:ext>
            </a:extLst>
          </p:cNvPr>
          <p:cNvPicPr>
            <a:picLocks noChangeAspect="1"/>
          </p:cNvPicPr>
          <p:nvPr userDrawn="1"/>
        </p:nvPicPr>
        <p:blipFill>
          <a:blip r:embed="rId3"/>
          <a:srcRect/>
          <a:stretch/>
        </p:blipFill>
        <p:spPr>
          <a:xfrm>
            <a:off x="806110" y="904461"/>
            <a:ext cx="4694465" cy="903329"/>
          </a:xfrm>
          <a:prstGeom prst="rect">
            <a:avLst/>
          </a:prstGeom>
        </p:spPr>
      </p:pic>
    </p:spTree>
    <p:extLst>
      <p:ext uri="{BB962C8B-B14F-4D97-AF65-F5344CB8AC3E}">
        <p14:creationId xmlns:p14="http://schemas.microsoft.com/office/powerpoint/2010/main" val="39007720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CERT_Key_Points">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9F3B1BA-6E1E-B6D7-7ABF-BD6B4AE64FEC}"/>
              </a:ext>
            </a:extLst>
          </p:cNvPr>
          <p:cNvSpPr/>
          <p:nvPr userDrawn="1"/>
        </p:nvSpPr>
        <p:spPr>
          <a:xfrm>
            <a:off x="8004175" y="1808163"/>
            <a:ext cx="3384550" cy="4141787"/>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A33E9C8-C152-D308-4CA2-CFEB3C437070}"/>
              </a:ext>
            </a:extLst>
          </p:cNvPr>
          <p:cNvPicPr>
            <a:picLocks noChangeAspect="1"/>
          </p:cNvPicPr>
          <p:nvPr userDrawn="1"/>
        </p:nvPicPr>
        <p:blipFill>
          <a:blip r:embed="rId2"/>
          <a:srcRect/>
          <a:stretch/>
        </p:blipFill>
        <p:spPr>
          <a:xfrm>
            <a:off x="9332843" y="6207839"/>
            <a:ext cx="2055882" cy="395124"/>
          </a:xfrm>
          <a:prstGeom prst="rect">
            <a:avLst/>
          </a:prstGeom>
        </p:spPr>
      </p:pic>
      <p:sp>
        <p:nvSpPr>
          <p:cNvPr id="3" name="Title Placeholder 1">
            <a:extLst>
              <a:ext uri="{FF2B5EF4-FFF2-40B4-BE49-F238E27FC236}">
                <a16:creationId xmlns:a16="http://schemas.microsoft.com/office/drawing/2014/main" id="{448961A4-C054-F00B-2EAA-5B0F86DE5F10}"/>
              </a:ext>
            </a:extLst>
          </p:cNvPr>
          <p:cNvSpPr>
            <a:spLocks noGrp="1"/>
          </p:cNvSpPr>
          <p:nvPr>
            <p:ph type="title"/>
          </p:nvPr>
        </p:nvSpPr>
        <p:spPr>
          <a:xfrm>
            <a:off x="803275" y="219735"/>
            <a:ext cx="10585450" cy="1048678"/>
          </a:xfrm>
          <a:prstGeom prst="rect">
            <a:avLst/>
          </a:prstGeom>
        </p:spPr>
        <p:txBody>
          <a:bodyPr vert="horz" lIns="0" tIns="0" rIns="0" bIns="0" rtlCol="0" anchor="b">
            <a:noAutofit/>
          </a:bodyPr>
          <a:lstStyle>
            <a:lvl1pPr>
              <a:defRPr>
                <a:solidFill>
                  <a:schemeClr val="tx1"/>
                </a:solidFill>
              </a:defRPr>
            </a:lvl1pPr>
          </a:lstStyle>
          <a:p>
            <a:r>
              <a:rPr lang="en-GB"/>
              <a:t>Click to edit Master title style</a:t>
            </a:r>
            <a:endParaRPr lang="en-US" dirty="0"/>
          </a:p>
        </p:txBody>
      </p:sp>
      <p:sp>
        <p:nvSpPr>
          <p:cNvPr id="2" name="Rectangle 1">
            <a:extLst>
              <a:ext uri="{FF2B5EF4-FFF2-40B4-BE49-F238E27FC236}">
                <a16:creationId xmlns:a16="http://schemas.microsoft.com/office/drawing/2014/main" id="{6353B104-71F9-53C3-03E4-43157C91948A}"/>
              </a:ext>
            </a:extLst>
          </p:cNvPr>
          <p:cNvSpPr/>
          <p:nvPr userDrawn="1"/>
        </p:nvSpPr>
        <p:spPr>
          <a:xfrm>
            <a:off x="803275" y="1808162"/>
            <a:ext cx="3384550" cy="414178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563195C-77C1-0FD7-17D3-807C905BA80D}"/>
              </a:ext>
            </a:extLst>
          </p:cNvPr>
          <p:cNvSpPr/>
          <p:nvPr userDrawn="1"/>
        </p:nvSpPr>
        <p:spPr>
          <a:xfrm>
            <a:off x="4403725" y="1808163"/>
            <a:ext cx="3384550" cy="414178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B38734A-CFE8-9DB8-335D-461BAC42AD91}"/>
              </a:ext>
            </a:extLst>
          </p:cNvPr>
          <p:cNvPicPr>
            <a:picLocks noChangeAspect="1"/>
          </p:cNvPicPr>
          <p:nvPr userDrawn="1"/>
        </p:nvPicPr>
        <p:blipFill>
          <a:blip r:embed="rId3"/>
          <a:stretch>
            <a:fillRect/>
          </a:stretch>
        </p:blipFill>
        <p:spPr>
          <a:xfrm>
            <a:off x="803275" y="5792529"/>
            <a:ext cx="3384550" cy="157421"/>
          </a:xfrm>
          <a:prstGeom prst="rect">
            <a:avLst/>
          </a:prstGeom>
        </p:spPr>
      </p:pic>
      <p:pic>
        <p:nvPicPr>
          <p:cNvPr id="6" name="Picture 5">
            <a:extLst>
              <a:ext uri="{FF2B5EF4-FFF2-40B4-BE49-F238E27FC236}">
                <a16:creationId xmlns:a16="http://schemas.microsoft.com/office/drawing/2014/main" id="{C8B1F664-23EC-FCCF-7275-351040D257C0}"/>
              </a:ext>
            </a:extLst>
          </p:cNvPr>
          <p:cNvPicPr>
            <a:picLocks noChangeAspect="1"/>
          </p:cNvPicPr>
          <p:nvPr userDrawn="1"/>
        </p:nvPicPr>
        <p:blipFill>
          <a:blip r:embed="rId4"/>
          <a:stretch>
            <a:fillRect/>
          </a:stretch>
        </p:blipFill>
        <p:spPr>
          <a:xfrm>
            <a:off x="4403725" y="5792529"/>
            <a:ext cx="3384550" cy="157421"/>
          </a:xfrm>
          <a:prstGeom prst="rect">
            <a:avLst/>
          </a:prstGeom>
        </p:spPr>
      </p:pic>
      <p:pic>
        <p:nvPicPr>
          <p:cNvPr id="7" name="Picture 6">
            <a:extLst>
              <a:ext uri="{FF2B5EF4-FFF2-40B4-BE49-F238E27FC236}">
                <a16:creationId xmlns:a16="http://schemas.microsoft.com/office/drawing/2014/main" id="{E0EEEF63-88FF-340A-1AC5-7A1A7315A79C}"/>
              </a:ext>
            </a:extLst>
          </p:cNvPr>
          <p:cNvPicPr>
            <a:picLocks noChangeAspect="1"/>
          </p:cNvPicPr>
          <p:nvPr userDrawn="1"/>
        </p:nvPicPr>
        <p:blipFill>
          <a:blip r:embed="rId5"/>
          <a:stretch>
            <a:fillRect/>
          </a:stretch>
        </p:blipFill>
        <p:spPr>
          <a:xfrm flipV="1">
            <a:off x="8004175" y="5792528"/>
            <a:ext cx="3384550" cy="157421"/>
          </a:xfrm>
          <a:prstGeom prst="rect">
            <a:avLst/>
          </a:prstGeom>
        </p:spPr>
      </p:pic>
      <p:sp>
        <p:nvSpPr>
          <p:cNvPr id="8" name="Title Placeholder 1">
            <a:extLst>
              <a:ext uri="{FF2B5EF4-FFF2-40B4-BE49-F238E27FC236}">
                <a16:creationId xmlns:a16="http://schemas.microsoft.com/office/drawing/2014/main" id="{0F911172-EA24-9C9F-B6E2-86E6300C8CB2}"/>
              </a:ext>
            </a:extLst>
          </p:cNvPr>
          <p:cNvSpPr txBox="1">
            <a:spLocks/>
          </p:cNvSpPr>
          <p:nvPr userDrawn="1"/>
        </p:nvSpPr>
        <p:spPr>
          <a:xfrm>
            <a:off x="1124640" y="2276060"/>
            <a:ext cx="2612474" cy="1450631"/>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4400" b="1" kern="1200" cap="none" baseline="0">
                <a:solidFill>
                  <a:schemeClr val="tx1"/>
                </a:solidFill>
                <a:latin typeface="Ancizar Serif" panose="020A0002070300000003" pitchFamily="18" charset="77"/>
                <a:ea typeface="+mj-ea"/>
                <a:cs typeface="+mj-cs"/>
              </a:defRPr>
            </a:lvl1pPr>
          </a:lstStyle>
          <a:p>
            <a:endParaRPr lang="en-US" dirty="0">
              <a:solidFill>
                <a:schemeClr val="bg1"/>
              </a:solidFill>
            </a:endParaRPr>
          </a:p>
        </p:txBody>
      </p:sp>
      <p:cxnSp>
        <p:nvCxnSpPr>
          <p:cNvPr id="16" name="Straight Connector 15">
            <a:extLst>
              <a:ext uri="{FF2B5EF4-FFF2-40B4-BE49-F238E27FC236}">
                <a16:creationId xmlns:a16="http://schemas.microsoft.com/office/drawing/2014/main" id="{4AB8B00A-D57B-5D85-E7DA-6A21B4BDEC18}"/>
              </a:ext>
            </a:extLst>
          </p:cNvPr>
          <p:cNvCxnSpPr/>
          <p:nvPr userDrawn="1"/>
        </p:nvCxnSpPr>
        <p:spPr>
          <a:xfrm>
            <a:off x="1172817" y="3717235"/>
            <a:ext cx="2415209"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355EBD1-1855-1C80-B3EB-CF96D72B4EBC}"/>
              </a:ext>
            </a:extLst>
          </p:cNvPr>
          <p:cNvCxnSpPr/>
          <p:nvPr userDrawn="1"/>
        </p:nvCxnSpPr>
        <p:spPr>
          <a:xfrm>
            <a:off x="4773267" y="3717236"/>
            <a:ext cx="2415209"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6239D27-7FD5-1933-E664-9FCC00CDB3C1}"/>
              </a:ext>
            </a:extLst>
          </p:cNvPr>
          <p:cNvCxnSpPr/>
          <p:nvPr userDrawn="1"/>
        </p:nvCxnSpPr>
        <p:spPr>
          <a:xfrm>
            <a:off x="8373717" y="3717236"/>
            <a:ext cx="2415209"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1" name="Content Placeholder 19">
            <a:extLst>
              <a:ext uri="{FF2B5EF4-FFF2-40B4-BE49-F238E27FC236}">
                <a16:creationId xmlns:a16="http://schemas.microsoft.com/office/drawing/2014/main" id="{A561E6DE-8DD7-051E-A792-FA0EEEBB2468}"/>
              </a:ext>
            </a:extLst>
          </p:cNvPr>
          <p:cNvSpPr>
            <a:spLocks noGrp="1"/>
          </p:cNvSpPr>
          <p:nvPr>
            <p:ph sz="quarter" idx="10" hasCustomPrompt="1"/>
          </p:nvPr>
        </p:nvSpPr>
        <p:spPr>
          <a:xfrm>
            <a:off x="1186208" y="2444887"/>
            <a:ext cx="2971800" cy="1581150"/>
          </a:xfrm>
        </p:spPr>
        <p:txBody>
          <a:bodyPr/>
          <a:lstStyle>
            <a:lvl1pPr>
              <a:defRPr sz="8800" b="1" i="0">
                <a:solidFill>
                  <a:schemeClr val="bg1"/>
                </a:solidFill>
                <a:latin typeface="Ancizar Serif" panose="020A0002070300000003" pitchFamily="18" charset="77"/>
              </a:defRPr>
            </a:lvl1pPr>
            <a:lvl2pPr>
              <a:defRPr sz="8800" b="1" i="0">
                <a:solidFill>
                  <a:schemeClr val="bg1"/>
                </a:solidFill>
                <a:latin typeface="Ancizar Serif" panose="020A0002070300000003" pitchFamily="18" charset="77"/>
              </a:defRPr>
            </a:lvl2pPr>
            <a:lvl3pPr>
              <a:defRPr sz="8800" b="1" i="0">
                <a:solidFill>
                  <a:schemeClr val="bg1"/>
                </a:solidFill>
                <a:latin typeface="Ancizar Serif" panose="020A0002070300000003" pitchFamily="18" charset="77"/>
              </a:defRPr>
            </a:lvl3pPr>
            <a:lvl5pPr marL="6350" indent="0">
              <a:buNone/>
              <a:defRPr/>
            </a:lvl5pPr>
          </a:lstStyle>
          <a:p>
            <a:pPr lvl="0"/>
            <a:r>
              <a:rPr lang="en-US" dirty="0"/>
              <a:t>X</a:t>
            </a:r>
          </a:p>
        </p:txBody>
      </p:sp>
      <p:sp>
        <p:nvSpPr>
          <p:cNvPr id="24" name="Content Placeholder 19">
            <a:extLst>
              <a:ext uri="{FF2B5EF4-FFF2-40B4-BE49-F238E27FC236}">
                <a16:creationId xmlns:a16="http://schemas.microsoft.com/office/drawing/2014/main" id="{731E51AF-6BD4-7F81-1CFF-B135097DC832}"/>
              </a:ext>
            </a:extLst>
          </p:cNvPr>
          <p:cNvSpPr>
            <a:spLocks noGrp="1"/>
          </p:cNvSpPr>
          <p:nvPr>
            <p:ph sz="quarter" idx="11" hasCustomPrompt="1"/>
          </p:nvPr>
        </p:nvSpPr>
        <p:spPr>
          <a:xfrm>
            <a:off x="4757665" y="2444887"/>
            <a:ext cx="2971800" cy="1581150"/>
          </a:xfrm>
        </p:spPr>
        <p:txBody>
          <a:bodyPr/>
          <a:lstStyle>
            <a:lvl1pPr>
              <a:defRPr sz="8800" b="1" i="0">
                <a:solidFill>
                  <a:schemeClr val="bg1"/>
                </a:solidFill>
                <a:latin typeface="Ancizar Serif" panose="020A0002070300000003" pitchFamily="18" charset="77"/>
              </a:defRPr>
            </a:lvl1pPr>
            <a:lvl2pPr>
              <a:defRPr sz="8800" b="1" i="0">
                <a:solidFill>
                  <a:schemeClr val="bg1"/>
                </a:solidFill>
                <a:latin typeface="Ancizar Serif" panose="020A0002070300000003" pitchFamily="18" charset="77"/>
              </a:defRPr>
            </a:lvl2pPr>
            <a:lvl3pPr>
              <a:defRPr sz="8800" b="1" i="0">
                <a:solidFill>
                  <a:schemeClr val="bg1"/>
                </a:solidFill>
                <a:latin typeface="Ancizar Serif" panose="020A0002070300000003" pitchFamily="18" charset="77"/>
              </a:defRPr>
            </a:lvl3pPr>
            <a:lvl5pPr marL="6350" indent="0">
              <a:buNone/>
              <a:defRPr/>
            </a:lvl5pPr>
          </a:lstStyle>
          <a:p>
            <a:pPr lvl="0"/>
            <a:r>
              <a:rPr lang="en-US" dirty="0"/>
              <a:t>X</a:t>
            </a:r>
          </a:p>
        </p:txBody>
      </p:sp>
      <p:sp>
        <p:nvSpPr>
          <p:cNvPr id="25" name="Content Placeholder 19">
            <a:extLst>
              <a:ext uri="{FF2B5EF4-FFF2-40B4-BE49-F238E27FC236}">
                <a16:creationId xmlns:a16="http://schemas.microsoft.com/office/drawing/2014/main" id="{0463DD59-4587-EFE4-2F01-2927974BEB3F}"/>
              </a:ext>
            </a:extLst>
          </p:cNvPr>
          <p:cNvSpPr>
            <a:spLocks noGrp="1"/>
          </p:cNvSpPr>
          <p:nvPr>
            <p:ph sz="quarter" idx="12" hasCustomPrompt="1"/>
          </p:nvPr>
        </p:nvSpPr>
        <p:spPr>
          <a:xfrm>
            <a:off x="8358065" y="2444887"/>
            <a:ext cx="2971800" cy="1581150"/>
          </a:xfrm>
        </p:spPr>
        <p:txBody>
          <a:bodyPr/>
          <a:lstStyle>
            <a:lvl1pPr>
              <a:defRPr sz="8800" b="1" i="0">
                <a:solidFill>
                  <a:schemeClr val="bg1"/>
                </a:solidFill>
                <a:latin typeface="Ancizar Serif" panose="020A0002070300000003" pitchFamily="18" charset="77"/>
              </a:defRPr>
            </a:lvl1pPr>
            <a:lvl2pPr>
              <a:defRPr sz="8800" b="1" i="0">
                <a:solidFill>
                  <a:schemeClr val="bg1"/>
                </a:solidFill>
                <a:latin typeface="Ancizar Serif" panose="020A0002070300000003" pitchFamily="18" charset="77"/>
              </a:defRPr>
            </a:lvl2pPr>
            <a:lvl3pPr>
              <a:defRPr sz="8800" b="1" i="0">
                <a:solidFill>
                  <a:schemeClr val="bg1"/>
                </a:solidFill>
                <a:latin typeface="Ancizar Serif" panose="020A0002070300000003" pitchFamily="18" charset="77"/>
              </a:defRPr>
            </a:lvl3pPr>
            <a:lvl5pPr marL="6350" indent="0">
              <a:buNone/>
              <a:defRPr/>
            </a:lvl5pPr>
          </a:lstStyle>
          <a:p>
            <a:pPr lvl="0"/>
            <a:r>
              <a:rPr lang="en-US" dirty="0"/>
              <a:t>X</a:t>
            </a:r>
          </a:p>
        </p:txBody>
      </p:sp>
      <p:sp>
        <p:nvSpPr>
          <p:cNvPr id="26" name="Content Placeholder 19">
            <a:extLst>
              <a:ext uri="{FF2B5EF4-FFF2-40B4-BE49-F238E27FC236}">
                <a16:creationId xmlns:a16="http://schemas.microsoft.com/office/drawing/2014/main" id="{2F1F1082-D46F-B524-30A2-FF70A5C08994}"/>
              </a:ext>
            </a:extLst>
          </p:cNvPr>
          <p:cNvSpPr>
            <a:spLocks noGrp="1"/>
          </p:cNvSpPr>
          <p:nvPr>
            <p:ph sz="quarter" idx="13" hasCustomPrompt="1"/>
          </p:nvPr>
        </p:nvSpPr>
        <p:spPr>
          <a:xfrm>
            <a:off x="1186208" y="4030014"/>
            <a:ext cx="2971800" cy="1581150"/>
          </a:xfrm>
        </p:spPr>
        <p:txBody>
          <a:bodyPr/>
          <a:lstStyle>
            <a:lvl1pPr>
              <a:defRPr sz="2400" b="0" i="0">
                <a:solidFill>
                  <a:schemeClr val="bg1"/>
                </a:solidFill>
                <a:latin typeface="Zalando Sans Medium" pitchFamily="2" charset="77"/>
                <a:ea typeface="Zalando Sans Medium" pitchFamily="2" charset="77"/>
              </a:defRPr>
            </a:lvl1pPr>
            <a:lvl2pPr>
              <a:defRPr sz="8800" b="1" i="0">
                <a:solidFill>
                  <a:schemeClr val="bg1"/>
                </a:solidFill>
                <a:latin typeface="Ancizar Serif" panose="020A0002070300000003" pitchFamily="18" charset="77"/>
              </a:defRPr>
            </a:lvl2pPr>
            <a:lvl3pPr>
              <a:defRPr sz="8800" b="1" i="0">
                <a:solidFill>
                  <a:schemeClr val="bg1"/>
                </a:solidFill>
                <a:latin typeface="Ancizar Serif" panose="020A0002070300000003" pitchFamily="18" charset="77"/>
              </a:defRPr>
            </a:lvl3pPr>
            <a:lvl5pPr marL="6350" indent="0">
              <a:buNone/>
              <a:defRPr/>
            </a:lvl5pPr>
          </a:lstStyle>
          <a:p>
            <a:pPr lvl="0"/>
            <a:r>
              <a:rPr lang="en-US" dirty="0"/>
              <a:t>Fact or Stat</a:t>
            </a:r>
          </a:p>
        </p:txBody>
      </p:sp>
      <p:sp>
        <p:nvSpPr>
          <p:cNvPr id="27" name="Content Placeholder 19">
            <a:extLst>
              <a:ext uri="{FF2B5EF4-FFF2-40B4-BE49-F238E27FC236}">
                <a16:creationId xmlns:a16="http://schemas.microsoft.com/office/drawing/2014/main" id="{D446D6FA-98E4-F482-8AF2-D1CF8B73107F}"/>
              </a:ext>
            </a:extLst>
          </p:cNvPr>
          <p:cNvSpPr>
            <a:spLocks noGrp="1"/>
          </p:cNvSpPr>
          <p:nvPr>
            <p:ph sz="quarter" idx="14" hasCustomPrompt="1"/>
          </p:nvPr>
        </p:nvSpPr>
        <p:spPr>
          <a:xfrm>
            <a:off x="4747726" y="4030014"/>
            <a:ext cx="2971800" cy="1581150"/>
          </a:xfrm>
        </p:spPr>
        <p:txBody>
          <a:bodyPr/>
          <a:lstStyle>
            <a:lvl1pPr>
              <a:defRPr sz="2400" b="0" i="0">
                <a:solidFill>
                  <a:schemeClr val="bg1"/>
                </a:solidFill>
                <a:latin typeface="Zalando Sans Medium" pitchFamily="2" charset="77"/>
                <a:ea typeface="Zalando Sans Medium" pitchFamily="2" charset="77"/>
              </a:defRPr>
            </a:lvl1pPr>
            <a:lvl2pPr>
              <a:defRPr sz="8800" b="1" i="0">
                <a:solidFill>
                  <a:schemeClr val="bg1"/>
                </a:solidFill>
                <a:latin typeface="Ancizar Serif" panose="020A0002070300000003" pitchFamily="18" charset="77"/>
              </a:defRPr>
            </a:lvl2pPr>
            <a:lvl3pPr>
              <a:defRPr sz="8800" b="1" i="0">
                <a:solidFill>
                  <a:schemeClr val="bg1"/>
                </a:solidFill>
                <a:latin typeface="Ancizar Serif" panose="020A0002070300000003" pitchFamily="18" charset="77"/>
              </a:defRPr>
            </a:lvl3pPr>
            <a:lvl5pPr marL="6350" indent="0">
              <a:buNone/>
              <a:defRPr/>
            </a:lvl5pPr>
          </a:lstStyle>
          <a:p>
            <a:pPr marL="635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dirty="0"/>
              <a:t>Fact or Stat</a:t>
            </a:r>
          </a:p>
          <a:p>
            <a:pPr lvl="0"/>
            <a:endParaRPr lang="en-US" dirty="0"/>
          </a:p>
        </p:txBody>
      </p:sp>
      <p:sp>
        <p:nvSpPr>
          <p:cNvPr id="28" name="Content Placeholder 19">
            <a:extLst>
              <a:ext uri="{FF2B5EF4-FFF2-40B4-BE49-F238E27FC236}">
                <a16:creationId xmlns:a16="http://schemas.microsoft.com/office/drawing/2014/main" id="{38621DD4-E60D-BB76-19C2-495288C00BE8}"/>
              </a:ext>
            </a:extLst>
          </p:cNvPr>
          <p:cNvSpPr>
            <a:spLocks noGrp="1"/>
          </p:cNvSpPr>
          <p:nvPr>
            <p:ph sz="quarter" idx="15" hasCustomPrompt="1"/>
          </p:nvPr>
        </p:nvSpPr>
        <p:spPr>
          <a:xfrm>
            <a:off x="8358065" y="4030014"/>
            <a:ext cx="2971800" cy="1581150"/>
          </a:xfrm>
        </p:spPr>
        <p:txBody>
          <a:bodyPr/>
          <a:lstStyle>
            <a:lvl1pPr>
              <a:defRPr sz="2400" b="0" i="0">
                <a:solidFill>
                  <a:schemeClr val="bg1"/>
                </a:solidFill>
                <a:latin typeface="Zalando Sans Medium" pitchFamily="2" charset="77"/>
                <a:ea typeface="Zalando Sans Medium" pitchFamily="2" charset="77"/>
              </a:defRPr>
            </a:lvl1pPr>
            <a:lvl2pPr>
              <a:defRPr sz="8800" b="1" i="0">
                <a:solidFill>
                  <a:schemeClr val="bg1"/>
                </a:solidFill>
                <a:latin typeface="Ancizar Serif" panose="020A0002070300000003" pitchFamily="18" charset="77"/>
              </a:defRPr>
            </a:lvl2pPr>
            <a:lvl3pPr>
              <a:defRPr sz="8800" b="1" i="0">
                <a:solidFill>
                  <a:schemeClr val="bg1"/>
                </a:solidFill>
                <a:latin typeface="Ancizar Serif" panose="020A0002070300000003" pitchFamily="18" charset="77"/>
              </a:defRPr>
            </a:lvl3pPr>
            <a:lvl5pPr marL="6350" indent="0">
              <a:buNone/>
              <a:defRPr/>
            </a:lvl5pPr>
          </a:lstStyle>
          <a:p>
            <a:pPr lvl="0"/>
            <a:r>
              <a:rPr lang="en-US" dirty="0"/>
              <a:t>Fact or Stat</a:t>
            </a:r>
          </a:p>
          <a:p>
            <a:pPr lvl="0"/>
            <a:endParaRPr lang="en-US" dirty="0"/>
          </a:p>
        </p:txBody>
      </p:sp>
    </p:spTree>
    <p:extLst>
      <p:ext uri="{BB962C8B-B14F-4D97-AF65-F5344CB8AC3E}">
        <p14:creationId xmlns:p14="http://schemas.microsoft.com/office/powerpoint/2010/main" val="4145413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CERT_Divider_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307345F-17FC-F530-2FDF-5757BA5464DE}"/>
              </a:ext>
            </a:extLst>
          </p:cNvPr>
          <p:cNvPicPr>
            <a:picLocks noChangeAspect="1"/>
          </p:cNvPicPr>
          <p:nvPr userDrawn="1"/>
        </p:nvPicPr>
        <p:blipFill>
          <a:blip r:embed="rId2"/>
          <a:srcRect/>
          <a:stretch/>
        </p:blipFill>
        <p:spPr>
          <a:xfrm>
            <a:off x="5645" y="6351"/>
            <a:ext cx="12180709" cy="6851649"/>
          </a:xfrm>
          <a:prstGeom prst="rect">
            <a:avLst/>
          </a:prstGeom>
        </p:spPr>
      </p:pic>
      <p:sp>
        <p:nvSpPr>
          <p:cNvPr id="7" name="Text Placeholder 2">
            <a:extLst>
              <a:ext uri="{FF2B5EF4-FFF2-40B4-BE49-F238E27FC236}">
                <a16:creationId xmlns:a16="http://schemas.microsoft.com/office/drawing/2014/main" id="{ABF552AC-7683-B5ED-97D4-87DD541D96D6}"/>
              </a:ext>
            </a:extLst>
          </p:cNvPr>
          <p:cNvSpPr>
            <a:spLocks noGrp="1"/>
          </p:cNvSpPr>
          <p:nvPr>
            <p:ph idx="11" hasCustomPrompt="1"/>
          </p:nvPr>
        </p:nvSpPr>
        <p:spPr>
          <a:xfrm>
            <a:off x="833092" y="4505280"/>
            <a:ext cx="10585450" cy="809296"/>
          </a:xfrm>
          <a:prstGeom prst="rect">
            <a:avLst/>
          </a:prstGeom>
        </p:spPr>
        <p:txBody>
          <a:bodyPr vert="horz" lIns="0" tIns="0" rIns="0" bIns="0" rtlCol="0">
            <a:noAutofit/>
          </a:bodyPr>
          <a:lstStyle>
            <a:lvl1pPr>
              <a:defRPr sz="2000" b="0" i="0">
                <a:solidFill>
                  <a:schemeClr val="bg1"/>
                </a:solidFill>
                <a:latin typeface="Zalando Sans Medium" pitchFamily="2" charset="77"/>
                <a:ea typeface="Zalando Sans Medium" pitchFamily="2" charset="77"/>
              </a:defRPr>
            </a:lvl1pPr>
          </a:lstStyle>
          <a:p>
            <a:pPr lvl="0"/>
            <a:r>
              <a:rPr lang="en-GB" dirty="0"/>
              <a:t>Subheading</a:t>
            </a:r>
          </a:p>
        </p:txBody>
      </p:sp>
      <p:pic>
        <p:nvPicPr>
          <p:cNvPr id="12" name="Picture 11">
            <a:extLst>
              <a:ext uri="{FF2B5EF4-FFF2-40B4-BE49-F238E27FC236}">
                <a16:creationId xmlns:a16="http://schemas.microsoft.com/office/drawing/2014/main" id="{0F898CD6-BAF7-4B3A-1144-3DE9696F384A}"/>
              </a:ext>
            </a:extLst>
          </p:cNvPr>
          <p:cNvPicPr>
            <a:picLocks noChangeAspect="1"/>
          </p:cNvPicPr>
          <p:nvPr userDrawn="1"/>
        </p:nvPicPr>
        <p:blipFill>
          <a:blip r:embed="rId3"/>
          <a:stretch>
            <a:fillRect/>
          </a:stretch>
        </p:blipFill>
        <p:spPr>
          <a:xfrm>
            <a:off x="803276" y="5399690"/>
            <a:ext cx="349663" cy="349663"/>
          </a:xfrm>
          <a:prstGeom prst="rect">
            <a:avLst/>
          </a:prstGeom>
        </p:spPr>
      </p:pic>
      <p:cxnSp>
        <p:nvCxnSpPr>
          <p:cNvPr id="15" name="Straight Connector 14">
            <a:extLst>
              <a:ext uri="{FF2B5EF4-FFF2-40B4-BE49-F238E27FC236}">
                <a16:creationId xmlns:a16="http://schemas.microsoft.com/office/drawing/2014/main" id="{EADE63CC-67A0-BC71-C86F-7D87CC82EAAE}"/>
              </a:ext>
            </a:extLst>
          </p:cNvPr>
          <p:cNvCxnSpPr>
            <a:cxnSpLocks/>
          </p:cNvCxnSpPr>
          <p:nvPr userDrawn="1"/>
        </p:nvCxnSpPr>
        <p:spPr>
          <a:xfrm>
            <a:off x="803275" y="5286704"/>
            <a:ext cx="51847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7B102A9-2532-6F2E-ECAC-B695DE13A469}"/>
              </a:ext>
            </a:extLst>
          </p:cNvPr>
          <p:cNvPicPr>
            <a:picLocks noChangeAspect="1"/>
          </p:cNvPicPr>
          <p:nvPr userDrawn="1"/>
        </p:nvPicPr>
        <p:blipFill>
          <a:blip r:embed="rId4"/>
          <a:srcRect/>
          <a:stretch/>
        </p:blipFill>
        <p:spPr>
          <a:xfrm>
            <a:off x="9334084" y="562413"/>
            <a:ext cx="2053400" cy="395124"/>
          </a:xfrm>
          <a:prstGeom prst="rect">
            <a:avLst/>
          </a:prstGeom>
        </p:spPr>
      </p:pic>
      <p:sp>
        <p:nvSpPr>
          <p:cNvPr id="19" name="Title Placeholder 1">
            <a:extLst>
              <a:ext uri="{FF2B5EF4-FFF2-40B4-BE49-F238E27FC236}">
                <a16:creationId xmlns:a16="http://schemas.microsoft.com/office/drawing/2014/main" id="{60BE34DC-123B-E9E0-C600-F3485A719E3B}"/>
              </a:ext>
            </a:extLst>
          </p:cNvPr>
          <p:cNvSpPr>
            <a:spLocks noGrp="1"/>
          </p:cNvSpPr>
          <p:nvPr>
            <p:ph type="title"/>
          </p:nvPr>
        </p:nvSpPr>
        <p:spPr>
          <a:xfrm>
            <a:off x="803275" y="3440011"/>
            <a:ext cx="10585450" cy="1048678"/>
          </a:xfrm>
          <a:prstGeom prst="rect">
            <a:avLst/>
          </a:prstGeom>
        </p:spPr>
        <p:txBody>
          <a:bodyPr vert="horz" lIns="0" tIns="0" rIns="0" bIns="0" rtlCol="0" anchor="b">
            <a:noAutofit/>
          </a:bodyPr>
          <a:lstStyle>
            <a:lvl1pPr>
              <a:defRPr sz="5400">
                <a:solidFill>
                  <a:schemeClr val="accent3"/>
                </a:solidFill>
              </a:defRPr>
            </a:lvl1pPr>
          </a:lstStyle>
          <a:p>
            <a:r>
              <a:rPr lang="en-GB"/>
              <a:t>Click to edit Master title style</a:t>
            </a:r>
            <a:endParaRPr lang="en-US" dirty="0"/>
          </a:p>
        </p:txBody>
      </p:sp>
    </p:spTree>
    <p:extLst>
      <p:ext uri="{BB962C8B-B14F-4D97-AF65-F5344CB8AC3E}">
        <p14:creationId xmlns:p14="http://schemas.microsoft.com/office/powerpoint/2010/main" val="27564606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CERT_Single column_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4F3C84-2672-3D8A-473D-549C0C964BA0}"/>
              </a:ext>
            </a:extLst>
          </p:cNvPr>
          <p:cNvPicPr>
            <a:picLocks noChangeAspect="1"/>
          </p:cNvPicPr>
          <p:nvPr userDrawn="1"/>
        </p:nvPicPr>
        <p:blipFill>
          <a:blip r:embed="rId2"/>
          <a:srcRect/>
          <a:stretch/>
        </p:blipFill>
        <p:spPr>
          <a:xfrm>
            <a:off x="8816" y="6351"/>
            <a:ext cx="12174365" cy="6851648"/>
          </a:xfrm>
          <a:prstGeom prst="rect">
            <a:avLst/>
          </a:prstGeom>
        </p:spPr>
      </p:pic>
      <p:pic>
        <p:nvPicPr>
          <p:cNvPr id="5" name="Picture 4">
            <a:extLst>
              <a:ext uri="{FF2B5EF4-FFF2-40B4-BE49-F238E27FC236}">
                <a16:creationId xmlns:a16="http://schemas.microsoft.com/office/drawing/2014/main" id="{3BA77CD1-A541-77F4-4387-0BD601E3193E}"/>
              </a:ext>
            </a:extLst>
          </p:cNvPr>
          <p:cNvPicPr>
            <a:picLocks noChangeAspect="1"/>
          </p:cNvPicPr>
          <p:nvPr userDrawn="1"/>
        </p:nvPicPr>
        <p:blipFill>
          <a:blip r:embed="rId3"/>
          <a:srcRect/>
          <a:stretch/>
        </p:blipFill>
        <p:spPr>
          <a:xfrm>
            <a:off x="9332843" y="6207839"/>
            <a:ext cx="2055882" cy="395124"/>
          </a:xfrm>
          <a:prstGeom prst="rect">
            <a:avLst/>
          </a:prstGeom>
        </p:spPr>
      </p:pic>
      <p:sp>
        <p:nvSpPr>
          <p:cNvPr id="6" name="Text Placeholder 5">
            <a:extLst>
              <a:ext uri="{FF2B5EF4-FFF2-40B4-BE49-F238E27FC236}">
                <a16:creationId xmlns:a16="http://schemas.microsoft.com/office/drawing/2014/main" id="{337419E0-F5B2-AE2F-0E22-AF0CF33724E9}"/>
              </a:ext>
            </a:extLst>
          </p:cNvPr>
          <p:cNvSpPr>
            <a:spLocks noGrp="1"/>
          </p:cNvSpPr>
          <p:nvPr>
            <p:ph type="body" sz="quarter" idx="12" hasCustomPrompt="1"/>
          </p:nvPr>
        </p:nvSpPr>
        <p:spPr>
          <a:xfrm>
            <a:off x="803275" y="1808163"/>
            <a:ext cx="10585450"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Title Placeholder 1">
            <a:extLst>
              <a:ext uri="{FF2B5EF4-FFF2-40B4-BE49-F238E27FC236}">
                <a16:creationId xmlns:a16="http://schemas.microsoft.com/office/drawing/2014/main" id="{8B0BFBF0-AAA7-092D-0190-B4CE2086C9D2}"/>
              </a:ext>
            </a:extLst>
          </p:cNvPr>
          <p:cNvSpPr>
            <a:spLocks noGrp="1"/>
          </p:cNvSpPr>
          <p:nvPr>
            <p:ph type="title"/>
          </p:nvPr>
        </p:nvSpPr>
        <p:spPr>
          <a:xfrm>
            <a:off x="803275" y="219735"/>
            <a:ext cx="10585450" cy="1048678"/>
          </a:xfrm>
          <a:prstGeom prst="rect">
            <a:avLst/>
          </a:prstGeom>
        </p:spPr>
        <p:txBody>
          <a:bodyPr vert="horz" lIns="0" tIns="0" rIns="0" bIns="0" rtlCol="0" anchor="b">
            <a:noAutofit/>
          </a:bodyPr>
          <a:lstStyle>
            <a:lvl1pPr>
              <a:defRPr>
                <a:solidFill>
                  <a:schemeClr val="bg2"/>
                </a:solidFill>
              </a:defRPr>
            </a:lvl1pPr>
          </a:lstStyle>
          <a:p>
            <a:r>
              <a:rPr lang="en-GB"/>
              <a:t>Click to edit Master title style</a:t>
            </a:r>
            <a:endParaRPr lang="en-US" dirty="0"/>
          </a:p>
        </p:txBody>
      </p:sp>
    </p:spTree>
    <p:extLst>
      <p:ext uri="{BB962C8B-B14F-4D97-AF65-F5344CB8AC3E}">
        <p14:creationId xmlns:p14="http://schemas.microsoft.com/office/powerpoint/2010/main" val="2551961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CERT_two_column_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4F3C84-2672-3D8A-473D-549C0C964BA0}"/>
              </a:ext>
            </a:extLst>
          </p:cNvPr>
          <p:cNvPicPr>
            <a:picLocks noChangeAspect="1"/>
          </p:cNvPicPr>
          <p:nvPr userDrawn="1"/>
        </p:nvPicPr>
        <p:blipFill>
          <a:blip r:embed="rId2"/>
          <a:srcRect/>
          <a:stretch/>
        </p:blipFill>
        <p:spPr>
          <a:xfrm>
            <a:off x="8816" y="6351"/>
            <a:ext cx="12174365" cy="6851648"/>
          </a:xfrm>
          <a:prstGeom prst="rect">
            <a:avLst/>
          </a:prstGeom>
        </p:spPr>
      </p:pic>
      <p:pic>
        <p:nvPicPr>
          <p:cNvPr id="5" name="Picture 4">
            <a:extLst>
              <a:ext uri="{FF2B5EF4-FFF2-40B4-BE49-F238E27FC236}">
                <a16:creationId xmlns:a16="http://schemas.microsoft.com/office/drawing/2014/main" id="{3BA77CD1-A541-77F4-4387-0BD601E3193E}"/>
              </a:ext>
            </a:extLst>
          </p:cNvPr>
          <p:cNvPicPr>
            <a:picLocks noChangeAspect="1"/>
          </p:cNvPicPr>
          <p:nvPr userDrawn="1"/>
        </p:nvPicPr>
        <p:blipFill>
          <a:blip r:embed="rId3"/>
          <a:srcRect/>
          <a:stretch/>
        </p:blipFill>
        <p:spPr>
          <a:xfrm>
            <a:off x="9332843" y="6207839"/>
            <a:ext cx="2055882" cy="395124"/>
          </a:xfrm>
          <a:prstGeom prst="rect">
            <a:avLst/>
          </a:prstGeom>
        </p:spPr>
      </p:pic>
      <p:sp>
        <p:nvSpPr>
          <p:cNvPr id="6" name="Text Placeholder 5">
            <a:extLst>
              <a:ext uri="{FF2B5EF4-FFF2-40B4-BE49-F238E27FC236}">
                <a16:creationId xmlns:a16="http://schemas.microsoft.com/office/drawing/2014/main" id="{337419E0-F5B2-AE2F-0E22-AF0CF33724E9}"/>
              </a:ext>
            </a:extLst>
          </p:cNvPr>
          <p:cNvSpPr>
            <a:spLocks noGrp="1"/>
          </p:cNvSpPr>
          <p:nvPr>
            <p:ph type="body" sz="quarter" idx="12" hasCustomPrompt="1"/>
          </p:nvPr>
        </p:nvSpPr>
        <p:spPr>
          <a:xfrm>
            <a:off x="803275" y="1808163"/>
            <a:ext cx="5184775"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Title Placeholder 1">
            <a:extLst>
              <a:ext uri="{FF2B5EF4-FFF2-40B4-BE49-F238E27FC236}">
                <a16:creationId xmlns:a16="http://schemas.microsoft.com/office/drawing/2014/main" id="{8B0BFBF0-AAA7-092D-0190-B4CE2086C9D2}"/>
              </a:ext>
            </a:extLst>
          </p:cNvPr>
          <p:cNvSpPr>
            <a:spLocks noGrp="1"/>
          </p:cNvSpPr>
          <p:nvPr>
            <p:ph type="title"/>
          </p:nvPr>
        </p:nvSpPr>
        <p:spPr>
          <a:xfrm>
            <a:off x="803275" y="219735"/>
            <a:ext cx="10585450" cy="1048678"/>
          </a:xfrm>
          <a:prstGeom prst="rect">
            <a:avLst/>
          </a:prstGeom>
        </p:spPr>
        <p:txBody>
          <a:bodyPr vert="horz" lIns="0" tIns="0" rIns="0" bIns="0" rtlCol="0" anchor="b">
            <a:noAutofit/>
          </a:bodyPr>
          <a:lstStyle>
            <a:lvl1pPr>
              <a:defRPr>
                <a:solidFill>
                  <a:schemeClr val="bg2"/>
                </a:solidFill>
              </a:defRPr>
            </a:lvl1pPr>
          </a:lstStyle>
          <a:p>
            <a:r>
              <a:rPr lang="en-GB"/>
              <a:t>Click to edit Master title style</a:t>
            </a:r>
            <a:endParaRPr lang="en-US" dirty="0"/>
          </a:p>
        </p:txBody>
      </p:sp>
      <p:sp>
        <p:nvSpPr>
          <p:cNvPr id="11" name="Text Placeholder 5">
            <a:extLst>
              <a:ext uri="{FF2B5EF4-FFF2-40B4-BE49-F238E27FC236}">
                <a16:creationId xmlns:a16="http://schemas.microsoft.com/office/drawing/2014/main" id="{14358C43-ABE0-5F1C-D514-CE2E757D169F}"/>
              </a:ext>
            </a:extLst>
          </p:cNvPr>
          <p:cNvSpPr>
            <a:spLocks noGrp="1"/>
          </p:cNvSpPr>
          <p:nvPr>
            <p:ph type="body" sz="quarter" idx="13" hasCustomPrompt="1"/>
          </p:nvPr>
        </p:nvSpPr>
        <p:spPr>
          <a:xfrm>
            <a:off x="6203950" y="1808163"/>
            <a:ext cx="5184775"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176765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CERT_image_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99362D-F5DC-6715-E6DF-07A7C6EEC326}"/>
              </a:ext>
            </a:extLst>
          </p:cNvPr>
          <p:cNvPicPr>
            <a:picLocks noChangeAspect="1"/>
          </p:cNvPicPr>
          <p:nvPr userDrawn="1"/>
        </p:nvPicPr>
        <p:blipFill>
          <a:blip r:embed="rId2"/>
          <a:srcRect/>
          <a:stretch/>
        </p:blipFill>
        <p:spPr>
          <a:xfrm>
            <a:off x="8816" y="6351"/>
            <a:ext cx="12174365" cy="6851648"/>
          </a:xfrm>
          <a:prstGeom prst="rect">
            <a:avLst/>
          </a:prstGeom>
        </p:spPr>
      </p:pic>
      <p:pic>
        <p:nvPicPr>
          <p:cNvPr id="5" name="Picture 4">
            <a:extLst>
              <a:ext uri="{FF2B5EF4-FFF2-40B4-BE49-F238E27FC236}">
                <a16:creationId xmlns:a16="http://schemas.microsoft.com/office/drawing/2014/main" id="{2A33E9C8-C152-D308-4CA2-CFEB3C437070}"/>
              </a:ext>
            </a:extLst>
          </p:cNvPr>
          <p:cNvPicPr>
            <a:picLocks noChangeAspect="1"/>
          </p:cNvPicPr>
          <p:nvPr userDrawn="1"/>
        </p:nvPicPr>
        <p:blipFill>
          <a:blip r:embed="rId3"/>
          <a:srcRect/>
          <a:stretch/>
        </p:blipFill>
        <p:spPr>
          <a:xfrm>
            <a:off x="9332843" y="6207839"/>
            <a:ext cx="2055882" cy="395124"/>
          </a:xfrm>
          <a:prstGeom prst="rect">
            <a:avLst/>
          </a:prstGeom>
        </p:spPr>
      </p:pic>
      <p:sp>
        <p:nvSpPr>
          <p:cNvPr id="6" name="Text Placeholder 5">
            <a:extLst>
              <a:ext uri="{FF2B5EF4-FFF2-40B4-BE49-F238E27FC236}">
                <a16:creationId xmlns:a16="http://schemas.microsoft.com/office/drawing/2014/main" id="{337419E0-F5B2-AE2F-0E22-AF0CF33724E9}"/>
              </a:ext>
            </a:extLst>
          </p:cNvPr>
          <p:cNvSpPr>
            <a:spLocks noGrp="1"/>
          </p:cNvSpPr>
          <p:nvPr>
            <p:ph type="body" sz="quarter" idx="12" hasCustomPrompt="1"/>
          </p:nvPr>
        </p:nvSpPr>
        <p:spPr>
          <a:xfrm>
            <a:off x="803275" y="1808163"/>
            <a:ext cx="3384550"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Picture Placeholder 6">
            <a:extLst>
              <a:ext uri="{FF2B5EF4-FFF2-40B4-BE49-F238E27FC236}">
                <a16:creationId xmlns:a16="http://schemas.microsoft.com/office/drawing/2014/main" id="{8BE95680-5E92-73AF-C19B-5060749BAF44}"/>
              </a:ext>
            </a:extLst>
          </p:cNvPr>
          <p:cNvSpPr>
            <a:spLocks noGrp="1"/>
          </p:cNvSpPr>
          <p:nvPr>
            <p:ph type="pic" sz="quarter" idx="13" hasCustomPrompt="1"/>
          </p:nvPr>
        </p:nvSpPr>
        <p:spPr>
          <a:xfrm>
            <a:off x="4403725" y="1808163"/>
            <a:ext cx="6985000" cy="3857141"/>
          </a:xfrm>
          <a:solidFill>
            <a:schemeClr val="bg1">
              <a:lumMod val="95000"/>
            </a:schemeClr>
          </a:solidFill>
        </p:spPr>
        <p:txBody>
          <a:bodyPr/>
          <a:lstStyle/>
          <a:p>
            <a:r>
              <a:rPr lang="en-US" dirty="0"/>
              <a:t>Click to add picture</a:t>
            </a:r>
          </a:p>
        </p:txBody>
      </p:sp>
      <p:sp>
        <p:nvSpPr>
          <p:cNvPr id="3" name="Title Placeholder 1">
            <a:extLst>
              <a:ext uri="{FF2B5EF4-FFF2-40B4-BE49-F238E27FC236}">
                <a16:creationId xmlns:a16="http://schemas.microsoft.com/office/drawing/2014/main" id="{448961A4-C054-F00B-2EAA-5B0F86DE5F10}"/>
              </a:ext>
            </a:extLst>
          </p:cNvPr>
          <p:cNvSpPr>
            <a:spLocks noGrp="1"/>
          </p:cNvSpPr>
          <p:nvPr>
            <p:ph type="title"/>
          </p:nvPr>
        </p:nvSpPr>
        <p:spPr>
          <a:xfrm>
            <a:off x="803275" y="219735"/>
            <a:ext cx="10585450" cy="1048678"/>
          </a:xfrm>
          <a:prstGeom prst="rect">
            <a:avLst/>
          </a:prstGeom>
        </p:spPr>
        <p:txBody>
          <a:bodyPr vert="horz" lIns="0" tIns="0" rIns="0" bIns="0" rtlCol="0" anchor="b">
            <a:noAutofit/>
          </a:bodyPr>
          <a:lstStyle>
            <a:lvl1pPr>
              <a:defRPr>
                <a:solidFill>
                  <a:schemeClr val="bg2"/>
                </a:solidFill>
              </a:defRPr>
            </a:lvl1pPr>
          </a:lstStyle>
          <a:p>
            <a:r>
              <a:rPr lang="en-GB"/>
              <a:t>Click to edit Master title style</a:t>
            </a:r>
            <a:endParaRPr lang="en-US" dirty="0"/>
          </a:p>
        </p:txBody>
      </p:sp>
    </p:spTree>
    <p:extLst>
      <p:ext uri="{BB962C8B-B14F-4D97-AF65-F5344CB8AC3E}">
        <p14:creationId xmlns:p14="http://schemas.microsoft.com/office/powerpoint/2010/main" val="2752908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CERT_Divider_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307345F-17FC-F530-2FDF-5757BA5464DE}"/>
              </a:ext>
            </a:extLst>
          </p:cNvPr>
          <p:cNvPicPr>
            <a:picLocks noChangeAspect="1"/>
          </p:cNvPicPr>
          <p:nvPr userDrawn="1"/>
        </p:nvPicPr>
        <p:blipFill>
          <a:blip r:embed="rId2"/>
          <a:srcRect/>
          <a:stretch/>
        </p:blipFill>
        <p:spPr>
          <a:xfrm>
            <a:off x="5645" y="6351"/>
            <a:ext cx="12180709" cy="6851648"/>
          </a:xfrm>
          <a:prstGeom prst="rect">
            <a:avLst/>
          </a:prstGeom>
        </p:spPr>
      </p:pic>
      <p:pic>
        <p:nvPicPr>
          <p:cNvPr id="12" name="Picture 11">
            <a:extLst>
              <a:ext uri="{FF2B5EF4-FFF2-40B4-BE49-F238E27FC236}">
                <a16:creationId xmlns:a16="http://schemas.microsoft.com/office/drawing/2014/main" id="{0F898CD6-BAF7-4B3A-1144-3DE9696F384A}"/>
              </a:ext>
            </a:extLst>
          </p:cNvPr>
          <p:cNvPicPr>
            <a:picLocks noChangeAspect="1"/>
          </p:cNvPicPr>
          <p:nvPr userDrawn="1"/>
        </p:nvPicPr>
        <p:blipFill>
          <a:blip r:embed="rId3"/>
          <a:stretch>
            <a:fillRect/>
          </a:stretch>
        </p:blipFill>
        <p:spPr>
          <a:xfrm>
            <a:off x="803276" y="5399690"/>
            <a:ext cx="349663" cy="349663"/>
          </a:xfrm>
          <a:prstGeom prst="rect">
            <a:avLst/>
          </a:prstGeom>
        </p:spPr>
      </p:pic>
      <p:cxnSp>
        <p:nvCxnSpPr>
          <p:cNvPr id="15" name="Straight Connector 14">
            <a:extLst>
              <a:ext uri="{FF2B5EF4-FFF2-40B4-BE49-F238E27FC236}">
                <a16:creationId xmlns:a16="http://schemas.microsoft.com/office/drawing/2014/main" id="{EADE63CC-67A0-BC71-C86F-7D87CC82EAAE}"/>
              </a:ext>
            </a:extLst>
          </p:cNvPr>
          <p:cNvCxnSpPr>
            <a:cxnSpLocks/>
          </p:cNvCxnSpPr>
          <p:nvPr userDrawn="1"/>
        </p:nvCxnSpPr>
        <p:spPr>
          <a:xfrm>
            <a:off x="803275" y="5286704"/>
            <a:ext cx="51847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7B102A9-2532-6F2E-ECAC-B695DE13A469}"/>
              </a:ext>
            </a:extLst>
          </p:cNvPr>
          <p:cNvPicPr>
            <a:picLocks noChangeAspect="1"/>
          </p:cNvPicPr>
          <p:nvPr userDrawn="1"/>
        </p:nvPicPr>
        <p:blipFill>
          <a:blip r:embed="rId4"/>
          <a:srcRect/>
          <a:stretch/>
        </p:blipFill>
        <p:spPr>
          <a:xfrm>
            <a:off x="9334084" y="562413"/>
            <a:ext cx="2053400" cy="395124"/>
          </a:xfrm>
          <a:prstGeom prst="rect">
            <a:avLst/>
          </a:prstGeom>
        </p:spPr>
      </p:pic>
      <p:sp>
        <p:nvSpPr>
          <p:cNvPr id="2" name="Text Placeholder 2">
            <a:extLst>
              <a:ext uri="{FF2B5EF4-FFF2-40B4-BE49-F238E27FC236}">
                <a16:creationId xmlns:a16="http://schemas.microsoft.com/office/drawing/2014/main" id="{ECD77127-B8F3-01F8-5959-6F56E218269E}"/>
              </a:ext>
            </a:extLst>
          </p:cNvPr>
          <p:cNvSpPr>
            <a:spLocks noGrp="1"/>
          </p:cNvSpPr>
          <p:nvPr>
            <p:ph idx="11" hasCustomPrompt="1"/>
          </p:nvPr>
        </p:nvSpPr>
        <p:spPr>
          <a:xfrm>
            <a:off x="833092" y="4505280"/>
            <a:ext cx="10585450" cy="673007"/>
          </a:xfrm>
          <a:prstGeom prst="rect">
            <a:avLst/>
          </a:prstGeom>
        </p:spPr>
        <p:txBody>
          <a:bodyPr vert="horz" lIns="0" tIns="0" rIns="0" bIns="0" rtlCol="0">
            <a:noAutofit/>
          </a:bodyPr>
          <a:lstStyle>
            <a:lvl1pPr>
              <a:defRPr sz="2000" b="0" i="0">
                <a:solidFill>
                  <a:schemeClr val="bg1"/>
                </a:solidFill>
                <a:latin typeface="Zalando Sans Medium" pitchFamily="2" charset="77"/>
                <a:ea typeface="Zalando Sans Medium" pitchFamily="2" charset="77"/>
              </a:defRPr>
            </a:lvl1pPr>
          </a:lstStyle>
          <a:p>
            <a:pPr lvl="0"/>
            <a:r>
              <a:rPr lang="en-GB" dirty="0"/>
              <a:t>Subheading</a:t>
            </a:r>
          </a:p>
        </p:txBody>
      </p:sp>
      <p:sp>
        <p:nvSpPr>
          <p:cNvPr id="3" name="Title Placeholder 1">
            <a:extLst>
              <a:ext uri="{FF2B5EF4-FFF2-40B4-BE49-F238E27FC236}">
                <a16:creationId xmlns:a16="http://schemas.microsoft.com/office/drawing/2014/main" id="{A86A756B-DCB0-A2CA-52EB-DF7E0E54452D}"/>
              </a:ext>
            </a:extLst>
          </p:cNvPr>
          <p:cNvSpPr>
            <a:spLocks noGrp="1"/>
          </p:cNvSpPr>
          <p:nvPr>
            <p:ph type="title"/>
          </p:nvPr>
        </p:nvSpPr>
        <p:spPr>
          <a:xfrm>
            <a:off x="803275" y="3440011"/>
            <a:ext cx="10585450" cy="1048678"/>
          </a:xfrm>
          <a:prstGeom prst="rect">
            <a:avLst/>
          </a:prstGeom>
        </p:spPr>
        <p:txBody>
          <a:bodyPr vert="horz" lIns="0" tIns="0" rIns="0" bIns="0" rtlCol="0" anchor="b">
            <a:noAutofit/>
          </a:bodyPr>
          <a:lstStyle>
            <a:lvl1pPr>
              <a:defRPr sz="5400">
                <a:solidFill>
                  <a:schemeClr val="accent3"/>
                </a:solidFill>
              </a:defRPr>
            </a:lvl1pPr>
          </a:lstStyle>
          <a:p>
            <a:r>
              <a:rPr lang="en-GB"/>
              <a:t>Click to edit Master title style</a:t>
            </a:r>
            <a:endParaRPr lang="en-US" dirty="0"/>
          </a:p>
        </p:txBody>
      </p:sp>
    </p:spTree>
    <p:extLst>
      <p:ext uri="{BB962C8B-B14F-4D97-AF65-F5344CB8AC3E}">
        <p14:creationId xmlns:p14="http://schemas.microsoft.com/office/powerpoint/2010/main" val="37319891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CERT_Single column_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4F3C84-2672-3D8A-473D-549C0C964BA0}"/>
              </a:ext>
            </a:extLst>
          </p:cNvPr>
          <p:cNvPicPr>
            <a:picLocks noChangeAspect="1"/>
          </p:cNvPicPr>
          <p:nvPr userDrawn="1"/>
        </p:nvPicPr>
        <p:blipFill>
          <a:blip r:embed="rId2"/>
          <a:srcRect/>
          <a:stretch/>
        </p:blipFill>
        <p:spPr>
          <a:xfrm>
            <a:off x="8816" y="6351"/>
            <a:ext cx="12174365" cy="6851648"/>
          </a:xfrm>
          <a:prstGeom prst="rect">
            <a:avLst/>
          </a:prstGeom>
        </p:spPr>
      </p:pic>
      <p:pic>
        <p:nvPicPr>
          <p:cNvPr id="5" name="Picture 4">
            <a:extLst>
              <a:ext uri="{FF2B5EF4-FFF2-40B4-BE49-F238E27FC236}">
                <a16:creationId xmlns:a16="http://schemas.microsoft.com/office/drawing/2014/main" id="{3BA77CD1-A541-77F4-4387-0BD601E3193E}"/>
              </a:ext>
            </a:extLst>
          </p:cNvPr>
          <p:cNvPicPr>
            <a:picLocks noChangeAspect="1"/>
          </p:cNvPicPr>
          <p:nvPr userDrawn="1"/>
        </p:nvPicPr>
        <p:blipFill>
          <a:blip r:embed="rId3"/>
          <a:srcRect/>
          <a:stretch/>
        </p:blipFill>
        <p:spPr>
          <a:xfrm>
            <a:off x="9332843" y="6207839"/>
            <a:ext cx="2055882" cy="395124"/>
          </a:xfrm>
          <a:prstGeom prst="rect">
            <a:avLst/>
          </a:prstGeom>
        </p:spPr>
      </p:pic>
      <p:sp>
        <p:nvSpPr>
          <p:cNvPr id="6" name="Text Placeholder 5">
            <a:extLst>
              <a:ext uri="{FF2B5EF4-FFF2-40B4-BE49-F238E27FC236}">
                <a16:creationId xmlns:a16="http://schemas.microsoft.com/office/drawing/2014/main" id="{337419E0-F5B2-AE2F-0E22-AF0CF33724E9}"/>
              </a:ext>
            </a:extLst>
          </p:cNvPr>
          <p:cNvSpPr>
            <a:spLocks noGrp="1"/>
          </p:cNvSpPr>
          <p:nvPr>
            <p:ph type="body" sz="quarter" idx="12" hasCustomPrompt="1"/>
          </p:nvPr>
        </p:nvSpPr>
        <p:spPr>
          <a:xfrm>
            <a:off x="803275" y="1808163"/>
            <a:ext cx="10585450" cy="4141787"/>
          </a:xfrm>
        </p:spPr>
        <p:txBody>
          <a:bodyPr/>
          <a:lstStyle/>
          <a:p>
            <a:pPr lvl="0"/>
            <a:r>
              <a:rPr lang="en-GB" dirty="0"/>
              <a:t>Subheading </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Title Placeholder 1">
            <a:extLst>
              <a:ext uri="{FF2B5EF4-FFF2-40B4-BE49-F238E27FC236}">
                <a16:creationId xmlns:a16="http://schemas.microsoft.com/office/drawing/2014/main" id="{8B0BFBF0-AAA7-092D-0190-B4CE2086C9D2}"/>
              </a:ext>
            </a:extLst>
          </p:cNvPr>
          <p:cNvSpPr>
            <a:spLocks noGrp="1"/>
          </p:cNvSpPr>
          <p:nvPr>
            <p:ph type="title"/>
          </p:nvPr>
        </p:nvSpPr>
        <p:spPr>
          <a:xfrm>
            <a:off x="803275" y="219735"/>
            <a:ext cx="10585450" cy="1048678"/>
          </a:xfrm>
          <a:prstGeom prst="rect">
            <a:avLst/>
          </a:prstGeom>
        </p:spPr>
        <p:txBody>
          <a:bodyPr vert="horz" lIns="0" tIns="0" rIns="0" bIns="0" rtlCol="0" anchor="b">
            <a:noAutofit/>
          </a:bodyPr>
          <a:lstStyle>
            <a:lvl1pPr>
              <a:defRPr>
                <a:solidFill>
                  <a:schemeClr val="accent5"/>
                </a:solidFill>
              </a:defRPr>
            </a:lvl1pPr>
          </a:lstStyle>
          <a:p>
            <a:r>
              <a:rPr lang="en-GB"/>
              <a:t>Click to edit Master title style</a:t>
            </a:r>
            <a:endParaRPr lang="en-US" dirty="0"/>
          </a:p>
        </p:txBody>
      </p:sp>
    </p:spTree>
    <p:extLst>
      <p:ext uri="{BB962C8B-B14F-4D97-AF65-F5344CB8AC3E}">
        <p14:creationId xmlns:p14="http://schemas.microsoft.com/office/powerpoint/2010/main" val="3914343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3E4528-C847-518B-0DF8-4FBAF4662CF1}"/>
              </a:ext>
            </a:extLst>
          </p:cNvPr>
          <p:cNvSpPr>
            <a:spLocks noGrp="1"/>
          </p:cNvSpPr>
          <p:nvPr>
            <p:ph type="title"/>
          </p:nvPr>
        </p:nvSpPr>
        <p:spPr>
          <a:xfrm>
            <a:off x="803275" y="219735"/>
            <a:ext cx="10585450" cy="1048678"/>
          </a:xfrm>
          <a:prstGeom prst="rect">
            <a:avLst/>
          </a:prstGeom>
        </p:spPr>
        <p:txBody>
          <a:bodyPr vert="horz" lIns="0" tIns="0" rIns="0" bIns="0" rtlCol="0" anchor="b">
            <a:noAutofit/>
          </a:bodyPr>
          <a:lstStyle/>
          <a:p>
            <a:r>
              <a:rPr lang="en-GB" dirty="0"/>
              <a:t>Heading</a:t>
            </a:r>
            <a:endParaRPr lang="en-US" dirty="0"/>
          </a:p>
        </p:txBody>
      </p:sp>
      <p:sp>
        <p:nvSpPr>
          <p:cNvPr id="3" name="Text Placeholder 2">
            <a:extLst>
              <a:ext uri="{FF2B5EF4-FFF2-40B4-BE49-F238E27FC236}">
                <a16:creationId xmlns:a16="http://schemas.microsoft.com/office/drawing/2014/main" id="{B7EA8315-47EC-C40B-8FCA-9A9D2A912CCE}"/>
              </a:ext>
            </a:extLst>
          </p:cNvPr>
          <p:cNvSpPr>
            <a:spLocks noGrp="1"/>
          </p:cNvSpPr>
          <p:nvPr>
            <p:ph type="body" idx="1"/>
          </p:nvPr>
        </p:nvSpPr>
        <p:spPr>
          <a:xfrm>
            <a:off x="803275" y="1808163"/>
            <a:ext cx="10585450" cy="4141787"/>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TextBox 5">
            <a:extLst>
              <a:ext uri="{FF2B5EF4-FFF2-40B4-BE49-F238E27FC236}">
                <a16:creationId xmlns:a16="http://schemas.microsoft.com/office/drawing/2014/main" id="{C7F3C8C6-1B0D-54E3-CDB3-B60FB211FA7C}"/>
              </a:ext>
            </a:extLst>
          </p:cNvPr>
          <p:cNvSpPr txBox="1"/>
          <p:nvPr userDrawn="1">
            <p:extLst>
              <p:ext uri="{1162E1C5-73C7-4A58-AE30-91384D911F3F}">
                <p184:classification xmlns:p184="http://schemas.microsoft.com/office/powerpoint/2018/4/main" val="hdr"/>
              </p:ext>
            </p:extLst>
          </p:nvPr>
        </p:nvSpPr>
        <p:spPr>
          <a:xfrm>
            <a:off x="5537200" y="63500"/>
            <a:ext cx="1146175" cy="167640"/>
          </a:xfrm>
          <a:prstGeom prst="rect">
            <a:avLst/>
          </a:prstGeom>
        </p:spPr>
        <p:txBody>
          <a:bodyPr horzOverflow="overflow" lIns="0" tIns="0" rIns="0" bIns="0">
            <a:spAutoFit/>
          </a:bodyPr>
          <a:lstStyle/>
          <a:p>
            <a:pPr algn="l"/>
            <a:r>
              <a:rPr lang="en-NZ" sz="1100">
                <a:solidFill>
                  <a:srgbClr val="000000">
                    <a:alpha val="50000"/>
                  </a:srgbClr>
                </a:solidFill>
                <a:latin typeface="Aptos" panose="020B0004020202020204" pitchFamily="34" charset="0"/>
              </a:rPr>
              <a:t>[IN-CONFIDENCE]</a:t>
            </a:r>
          </a:p>
        </p:txBody>
      </p:sp>
      <p:sp>
        <p:nvSpPr>
          <p:cNvPr id="7" name="TextBox 6">
            <a:extLst>
              <a:ext uri="{FF2B5EF4-FFF2-40B4-BE49-F238E27FC236}">
                <a16:creationId xmlns:a16="http://schemas.microsoft.com/office/drawing/2014/main" id="{054FD7FA-F856-C949-D1EC-33C099AB481E}"/>
              </a:ext>
            </a:extLst>
          </p:cNvPr>
          <p:cNvSpPr txBox="1"/>
          <p:nvPr userDrawn="1">
            <p:extLst>
              <p:ext uri="{1162E1C5-73C7-4A58-AE30-91384D911F3F}">
                <p184:classification xmlns:p184="http://schemas.microsoft.com/office/powerpoint/2018/4/main" val="ftr"/>
              </p:ext>
            </p:extLst>
          </p:nvPr>
        </p:nvSpPr>
        <p:spPr>
          <a:xfrm>
            <a:off x="5537200" y="6626860"/>
            <a:ext cx="1146175" cy="167640"/>
          </a:xfrm>
          <a:prstGeom prst="rect">
            <a:avLst/>
          </a:prstGeom>
        </p:spPr>
        <p:txBody>
          <a:bodyPr horzOverflow="overflow" lIns="0" tIns="0" rIns="0" bIns="0">
            <a:spAutoFit/>
          </a:bodyPr>
          <a:lstStyle/>
          <a:p>
            <a:pPr algn="l"/>
            <a:r>
              <a:rPr lang="en-NZ" sz="1100">
                <a:solidFill>
                  <a:srgbClr val="000000">
                    <a:alpha val="50000"/>
                  </a:srgbClr>
                </a:solidFill>
                <a:latin typeface="Aptos" panose="020B0004020202020204" pitchFamily="34" charset="0"/>
              </a:rPr>
              <a:t>[IN-CONFIDENCE]</a:t>
            </a:r>
          </a:p>
        </p:txBody>
      </p:sp>
    </p:spTree>
    <p:extLst>
      <p:ext uri="{BB962C8B-B14F-4D97-AF65-F5344CB8AC3E}">
        <p14:creationId xmlns:p14="http://schemas.microsoft.com/office/powerpoint/2010/main" val="658228055"/>
      </p:ext>
    </p:extLst>
  </p:cSld>
  <p:clrMap bg1="lt1" tx1="dk1" bg2="lt2" tx2="dk2" accent1="accent1" accent2="accent2" accent3="accent3" accent4="accent4" accent5="accent5" accent6="accent6" hlink="hlink" folHlink="folHlink"/>
  <p:sldLayoutIdLst>
    <p:sldLayoutId id="2147483656" r:id="rId1"/>
    <p:sldLayoutId id="2147483664" r:id="rId2"/>
    <p:sldLayoutId id="2147483665" r:id="rId3"/>
    <p:sldLayoutId id="2147483672" r:id="rId4"/>
    <p:sldLayoutId id="2147483654" r:id="rId5"/>
    <p:sldLayoutId id="2147483676" r:id="rId6"/>
    <p:sldLayoutId id="2147483653" r:id="rId7"/>
    <p:sldLayoutId id="2147483673" r:id="rId8"/>
    <p:sldLayoutId id="2147483666" r:id="rId9"/>
    <p:sldLayoutId id="2147483677" r:id="rId10"/>
    <p:sldLayoutId id="2147483667" r:id="rId11"/>
    <p:sldLayoutId id="2147483674" r:id="rId12"/>
    <p:sldLayoutId id="2147483668" r:id="rId13"/>
    <p:sldLayoutId id="2147483678" r:id="rId14"/>
    <p:sldLayoutId id="2147483669" r:id="rId15"/>
    <p:sldLayoutId id="2147483675" r:id="rId16"/>
    <p:sldLayoutId id="2147483670" r:id="rId17"/>
    <p:sldLayoutId id="2147483679" r:id="rId18"/>
    <p:sldLayoutId id="2147483671" r:id="rId19"/>
    <p:sldLayoutId id="2147483660" r:id="rId20"/>
  </p:sldLayoutIdLst>
  <p:hf hdr="0" dt="0"/>
  <p:txStyles>
    <p:titleStyle>
      <a:lvl1pPr algn="l" defTabSz="914400" rtl="0" eaLnBrk="1" latinLnBrk="0" hangingPunct="1">
        <a:lnSpc>
          <a:spcPct val="90000"/>
        </a:lnSpc>
        <a:spcBef>
          <a:spcPct val="0"/>
        </a:spcBef>
        <a:buNone/>
        <a:defRPr sz="4400" b="1" kern="1200" cap="none" baseline="0">
          <a:solidFill>
            <a:schemeClr val="tx1"/>
          </a:solidFill>
          <a:latin typeface="Ancizar Serif" panose="020A0002070300000003" pitchFamily="18" charset="77"/>
          <a:ea typeface="+mj-ea"/>
          <a:cs typeface="+mj-cs"/>
        </a:defRPr>
      </a:lvl1pPr>
    </p:titleStyle>
    <p:bodyStyle>
      <a:lvl1pPr marL="6350" indent="0" algn="l" defTabSz="914400" rtl="0" eaLnBrk="1" latinLnBrk="0" hangingPunct="1">
        <a:lnSpc>
          <a:spcPct val="100000"/>
        </a:lnSpc>
        <a:spcBef>
          <a:spcPts val="0"/>
        </a:spcBef>
        <a:spcAft>
          <a:spcPts val="1200"/>
        </a:spcAft>
        <a:buFont typeface="Arial" panose="020B0604020202020204" pitchFamily="34" charset="0"/>
        <a:buNone/>
        <a:tabLst/>
        <a:defRPr sz="2400" b="1" i="0" kern="1200">
          <a:solidFill>
            <a:schemeClr val="accent4"/>
          </a:solidFill>
          <a:latin typeface="Zalando Sans SemiBold" pitchFamily="2" charset="77"/>
          <a:ea typeface="Zalando Sans SemiBold" pitchFamily="2" charset="77"/>
          <a:cs typeface="+mn-cs"/>
        </a:defRPr>
      </a:lvl1pPr>
      <a:lvl2pPr marL="6350" indent="0" algn="l" defTabSz="914400" rtl="0" eaLnBrk="1" latinLnBrk="0" hangingPunct="1">
        <a:lnSpc>
          <a:spcPct val="100000"/>
        </a:lnSpc>
        <a:spcBef>
          <a:spcPts val="1200"/>
        </a:spcBef>
        <a:spcAft>
          <a:spcPts val="600"/>
        </a:spcAft>
        <a:buFont typeface="Arial" panose="020B0604020202020204" pitchFamily="34" charset="0"/>
        <a:buNone/>
        <a:tabLst/>
        <a:defRPr sz="1900" b="1" i="0" kern="1200">
          <a:solidFill>
            <a:schemeClr val="accent4"/>
          </a:solidFill>
          <a:latin typeface="Zalando Sans Black" pitchFamily="2" charset="77"/>
          <a:ea typeface="Zalando Sans Black" pitchFamily="2" charset="77"/>
          <a:cs typeface="Arial" panose="020B0604020202020204" pitchFamily="34" charset="0"/>
        </a:defRPr>
      </a:lvl2pPr>
      <a:lvl3pPr marL="6350" indent="0" algn="l" defTabSz="914400" rtl="0" eaLnBrk="1" latinLnBrk="0" hangingPunct="1">
        <a:lnSpc>
          <a:spcPct val="100000"/>
        </a:lnSpc>
        <a:spcBef>
          <a:spcPts val="0"/>
        </a:spcBef>
        <a:spcAft>
          <a:spcPts val="600"/>
        </a:spcAft>
        <a:buFont typeface="Arial" panose="020B0604020202020204" pitchFamily="34" charset="0"/>
        <a:buNone/>
        <a:tabLst/>
        <a:defRPr sz="1700" b="1" i="0" kern="1200">
          <a:solidFill>
            <a:schemeClr val="accent4"/>
          </a:solidFill>
          <a:latin typeface="Zalando Sans SemiBold" pitchFamily="2" charset="77"/>
          <a:ea typeface="Zalando Sans SemiBold" pitchFamily="2" charset="77"/>
          <a:cs typeface="Arial" panose="020B0604020202020204" pitchFamily="34" charset="0"/>
        </a:defRPr>
      </a:lvl3pPr>
      <a:lvl4pPr marL="6350" indent="0" algn="l" defTabSz="914400" rtl="0" eaLnBrk="1" latinLnBrk="0" hangingPunct="1">
        <a:lnSpc>
          <a:spcPct val="100000"/>
        </a:lnSpc>
        <a:spcBef>
          <a:spcPts val="0"/>
        </a:spcBef>
        <a:spcAft>
          <a:spcPts val="600"/>
        </a:spcAft>
        <a:buFont typeface="Arial" panose="020B0604020202020204" pitchFamily="34" charset="0"/>
        <a:buNone/>
        <a:tabLst/>
        <a:defRPr sz="1600" kern="1200">
          <a:solidFill>
            <a:schemeClr val="accent4"/>
          </a:solidFill>
          <a:latin typeface="Zalando Sans Medium" pitchFamily="2" charset="77"/>
          <a:ea typeface="Zalando Sans Medium" pitchFamily="2" charset="77"/>
          <a:cs typeface="Arial" panose="020B0604020202020204" pitchFamily="34" charset="0"/>
        </a:defRPr>
      </a:lvl4pPr>
      <a:lvl5pPr marL="292100" indent="-285750" algn="l" defTabSz="914400" rtl="0" eaLnBrk="1" latinLnBrk="0" hangingPunct="1">
        <a:lnSpc>
          <a:spcPct val="100000"/>
        </a:lnSpc>
        <a:spcBef>
          <a:spcPts val="0"/>
        </a:spcBef>
        <a:spcAft>
          <a:spcPts val="300"/>
        </a:spcAft>
        <a:buFont typeface="Arial" panose="020B0604020202020204" pitchFamily="34" charset="0"/>
        <a:buChar char="•"/>
        <a:tabLst/>
        <a:defRPr sz="1600" kern="1200">
          <a:solidFill>
            <a:schemeClr val="accent4"/>
          </a:solidFill>
          <a:latin typeface="Zalando Sans Medium" pitchFamily="2" charset="77"/>
          <a:ea typeface="Zalando Sans Medium" pitchFamily="2" charset="77"/>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99" userDrawn="1">
          <p15:clr>
            <a:srgbClr val="F26B43"/>
          </p15:clr>
        </p15:guide>
        <p15:guide id="2" pos="2638" userDrawn="1">
          <p15:clr>
            <a:srgbClr val="F26B43"/>
          </p15:clr>
        </p15:guide>
        <p15:guide id="3" pos="2774" userDrawn="1">
          <p15:clr>
            <a:srgbClr val="F26B43"/>
          </p15:clr>
        </p15:guide>
        <p15:guide id="4" pos="4906" userDrawn="1">
          <p15:clr>
            <a:srgbClr val="F26B43"/>
          </p15:clr>
        </p15:guide>
        <p15:guide id="5" pos="5042" userDrawn="1">
          <p15:clr>
            <a:srgbClr val="F26B43"/>
          </p15:clr>
        </p15:guide>
        <p15:guide id="6" pos="7174" userDrawn="1">
          <p15:clr>
            <a:srgbClr val="F26B43"/>
          </p15:clr>
        </p15:guide>
        <p15:guide id="7" pos="506" userDrawn="1">
          <p15:clr>
            <a:srgbClr val="F26B43"/>
          </p15:clr>
        </p15:guide>
        <p15:guide id="8" orient="horz" pos="3748" userDrawn="1">
          <p15:clr>
            <a:srgbClr val="F26B43"/>
          </p15:clr>
        </p15:guide>
        <p15:guide id="9" orient="horz" pos="1139" userDrawn="1">
          <p15:clr>
            <a:srgbClr val="F26B43"/>
          </p15:clr>
        </p15:guide>
        <p15:guide id="10" orient="horz" pos="3861" userDrawn="1">
          <p15:clr>
            <a:srgbClr val="F26B43"/>
          </p15:clr>
        </p15:guide>
        <p15:guide id="11" pos="3772" userDrawn="1">
          <p15:clr>
            <a:srgbClr val="F26B43"/>
          </p15:clr>
        </p15:guide>
        <p15:guide id="12" pos="390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www.beehive.govt.nz/sites/default/files/2024-08/Road%20Policing%20Investment%20Programme%202024-27.pdf"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137C36-48E7-A5EE-0506-A115469692A8}"/>
              </a:ext>
            </a:extLst>
          </p:cNvPr>
          <p:cNvSpPr>
            <a:spLocks noGrp="1"/>
          </p:cNvSpPr>
          <p:nvPr>
            <p:ph idx="11"/>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1</a:t>
            </a:r>
            <a:r>
              <a:rPr lang="en-US" dirty="0"/>
              <a:t> </a:t>
            </a:r>
            <a:r>
              <a:rPr lang="en-US" dirty="0">
                <a:latin typeface="Calibri" panose="020F0502020204030204" pitchFamily="34" charset="0"/>
                <a:ea typeface="Calibri" panose="020F0502020204030204" pitchFamily="34" charset="0"/>
                <a:cs typeface="Calibri" panose="020F0502020204030204" pitchFamily="34" charset="0"/>
              </a:rPr>
              <a:t>April 2026 – 30 June 2026</a:t>
            </a:r>
          </a:p>
          <a:p>
            <a:endParaRPr lang="en-NZ" dirty="0"/>
          </a:p>
        </p:txBody>
      </p:sp>
      <p:sp>
        <p:nvSpPr>
          <p:cNvPr id="4" name="Title 3">
            <a:extLst>
              <a:ext uri="{FF2B5EF4-FFF2-40B4-BE49-F238E27FC236}">
                <a16:creationId xmlns:a16="http://schemas.microsoft.com/office/drawing/2014/main" id="{8AF3EF5E-C7F4-3CA7-2BEA-5BB8DF1C68DF}"/>
              </a:ext>
            </a:extLst>
          </p:cNvPr>
          <p:cNvSpPr>
            <a:spLocks noGrp="1"/>
          </p:cNvSpPr>
          <p:nvPr>
            <p:ph type="title"/>
          </p:nvPr>
        </p:nvSpPr>
        <p:spPr/>
        <p:txBody>
          <a:bodyPr/>
          <a:lstStyle/>
          <a:p>
            <a:r>
              <a:rPr kumimoji="0" lang="en-US" sz="5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Road Safety Objectives Report</a:t>
            </a:r>
            <a:endParaRPr lang="en-NZ"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D21899A8-FD89-5EB3-D3C5-9911D3E7BA87}"/>
              </a:ext>
            </a:extLst>
          </p:cNvPr>
          <p:cNvPicPr>
            <a:picLocks noChangeAspect="1"/>
          </p:cNvPicPr>
          <p:nvPr/>
        </p:nvPicPr>
        <p:blipFill>
          <a:blip r:embed="rId2"/>
          <a:stretch>
            <a:fillRect/>
          </a:stretch>
        </p:blipFill>
        <p:spPr>
          <a:xfrm>
            <a:off x="803275" y="5058502"/>
            <a:ext cx="2127688" cy="640135"/>
          </a:xfrm>
          <a:prstGeom prst="rect">
            <a:avLst/>
          </a:prstGeom>
        </p:spPr>
      </p:pic>
      <p:pic>
        <p:nvPicPr>
          <p:cNvPr id="8" name="Picture 7">
            <a:extLst>
              <a:ext uri="{FF2B5EF4-FFF2-40B4-BE49-F238E27FC236}">
                <a16:creationId xmlns:a16="http://schemas.microsoft.com/office/drawing/2014/main" id="{10CD94DD-8A10-0E56-44E9-429F608D2E1D}"/>
              </a:ext>
            </a:extLst>
          </p:cNvPr>
          <p:cNvPicPr>
            <a:picLocks noChangeAspect="1"/>
          </p:cNvPicPr>
          <p:nvPr/>
        </p:nvPicPr>
        <p:blipFill>
          <a:blip r:embed="rId3"/>
          <a:stretch>
            <a:fillRect/>
          </a:stretch>
        </p:blipFill>
        <p:spPr>
          <a:xfrm>
            <a:off x="3339997" y="5058501"/>
            <a:ext cx="4066384" cy="640135"/>
          </a:xfrm>
          <a:prstGeom prst="rect">
            <a:avLst/>
          </a:prstGeom>
        </p:spPr>
      </p:pic>
    </p:spTree>
    <p:extLst>
      <p:ext uri="{BB962C8B-B14F-4D97-AF65-F5344CB8AC3E}">
        <p14:creationId xmlns:p14="http://schemas.microsoft.com/office/powerpoint/2010/main" val="126777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3BD01A-A97F-CBAB-6D0D-1B0964BF4186}"/>
              </a:ext>
            </a:extLst>
          </p:cNvPr>
          <p:cNvSpPr>
            <a:spLocks noGrp="1"/>
          </p:cNvSpPr>
          <p:nvPr>
            <p:ph type="title"/>
          </p:nvPr>
        </p:nvSpPr>
        <p:spPr>
          <a:xfrm>
            <a:off x="803275" y="0"/>
            <a:ext cx="10585450" cy="104867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How are our outcomes tracking? </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AC04B318-E2E3-57F9-5F41-778D02867F35}"/>
              </a:ext>
            </a:extLst>
          </p:cNvPr>
          <p:cNvSpPr txBox="1"/>
          <p:nvPr/>
        </p:nvSpPr>
        <p:spPr>
          <a:xfrm>
            <a:off x="7655425" y="1740009"/>
            <a:ext cx="4129087" cy="1569660"/>
          </a:xfrm>
          <a:prstGeom prst="rect">
            <a:avLst/>
          </a:prstGeom>
          <a:noFill/>
        </p:spPr>
        <p:txBody>
          <a:bodyPr wrap="square" lIns="91440" tIns="45720" rIns="91440" bIns="45720" anchor="t">
            <a:spAutoFit/>
          </a:bodyPr>
          <a:lstStyle/>
          <a:p>
            <a:r>
              <a:rPr lang="en-GB" sz="1600" dirty="0">
                <a:solidFill>
                  <a:schemeClr val="accent5"/>
                </a:solidFill>
                <a:latin typeface="Aptos" panose="020B0004020202020204" pitchFamily="34" charset="0"/>
              </a:rPr>
              <a:t>There were 88 fatalities and </a:t>
            </a:r>
            <a:r>
              <a:rPr lang="en-GB" sz="1600" dirty="0">
                <a:solidFill>
                  <a:schemeClr val="accent5"/>
                </a:solidFill>
                <a:latin typeface="Aptos"/>
              </a:rPr>
              <a:t>591 reported serious injuries over the period of 1 </a:t>
            </a:r>
            <a:r>
              <a:rPr lang="en-GB" sz="1600" dirty="0">
                <a:solidFill>
                  <a:schemeClr val="accent5"/>
                </a:solidFill>
                <a:latin typeface="Aptos" panose="020B0004020202020204" pitchFamily="34" charset="0"/>
              </a:rPr>
              <a:t>January to 31 March 2026</a:t>
            </a:r>
            <a:r>
              <a:rPr lang="en-GB" sz="1600" dirty="0">
                <a:solidFill>
                  <a:schemeClr val="accent5"/>
                </a:solidFill>
                <a:latin typeface="Aptos"/>
              </a:rPr>
              <a:t>. This is above the average number of fatalities and serious injuries for the period since 2021. </a:t>
            </a:r>
          </a:p>
          <a:p>
            <a:endParaRPr lang="en-GB" sz="1600" dirty="0">
              <a:solidFill>
                <a:schemeClr val="accent5"/>
              </a:solidFill>
              <a:latin typeface="Aptos"/>
            </a:endParaRPr>
          </a:p>
        </p:txBody>
      </p:sp>
      <p:sp>
        <p:nvSpPr>
          <p:cNvPr id="6" name="TextBox 5">
            <a:extLst>
              <a:ext uri="{FF2B5EF4-FFF2-40B4-BE49-F238E27FC236}">
                <a16:creationId xmlns:a16="http://schemas.microsoft.com/office/drawing/2014/main" id="{3D5F86FA-B131-F089-7C3E-2F591B54FF19}"/>
              </a:ext>
            </a:extLst>
          </p:cNvPr>
          <p:cNvSpPr txBox="1"/>
          <p:nvPr/>
        </p:nvSpPr>
        <p:spPr>
          <a:xfrm>
            <a:off x="2578855" y="5893946"/>
            <a:ext cx="2567759" cy="261610"/>
          </a:xfrm>
          <a:prstGeom prst="rect">
            <a:avLst/>
          </a:prstGeom>
          <a:noFill/>
        </p:spPr>
        <p:txBody>
          <a:bodyPr wrap="square" rtlCol="0">
            <a:spAutoFit/>
          </a:bodyPr>
          <a:lstStyle/>
          <a:p>
            <a:r>
              <a:rPr lang="en-NZ" sz="1100" dirty="0">
                <a:solidFill>
                  <a:schemeClr val="accent5"/>
                </a:solidFill>
                <a:latin typeface="Aptos" panose="020B0004020202020204" pitchFamily="34" charset="0"/>
              </a:rPr>
              <a:t>Figure 1: Quarterly road crash injuries</a:t>
            </a:r>
          </a:p>
        </p:txBody>
      </p:sp>
      <p:pic>
        <p:nvPicPr>
          <p:cNvPr id="4" name="Picture 3">
            <a:extLst>
              <a:ext uri="{FF2B5EF4-FFF2-40B4-BE49-F238E27FC236}">
                <a16:creationId xmlns:a16="http://schemas.microsoft.com/office/drawing/2014/main" id="{8C6FA8DD-1D05-EBF7-A2F1-C44A62F5E9F1}"/>
              </a:ext>
            </a:extLst>
          </p:cNvPr>
          <p:cNvPicPr>
            <a:picLocks noChangeAspect="1"/>
          </p:cNvPicPr>
          <p:nvPr/>
        </p:nvPicPr>
        <p:blipFill>
          <a:blip r:embed="rId2"/>
          <a:stretch>
            <a:fillRect/>
          </a:stretch>
        </p:blipFill>
        <p:spPr>
          <a:xfrm>
            <a:off x="984628" y="1422600"/>
            <a:ext cx="5756212" cy="4317159"/>
          </a:xfrm>
          <a:prstGeom prst="rect">
            <a:avLst/>
          </a:prstGeom>
        </p:spPr>
      </p:pic>
    </p:spTree>
    <p:extLst>
      <p:ext uri="{BB962C8B-B14F-4D97-AF65-F5344CB8AC3E}">
        <p14:creationId xmlns:p14="http://schemas.microsoft.com/office/powerpoint/2010/main" val="2071310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892769-D448-26E0-298D-F52350D26289}"/>
              </a:ext>
            </a:extLst>
          </p:cNvPr>
          <p:cNvSpPr>
            <a:spLocks noGrp="1"/>
          </p:cNvSpPr>
          <p:nvPr>
            <p:ph type="title"/>
          </p:nvPr>
        </p:nvSpPr>
        <p:spPr>
          <a:xfrm>
            <a:off x="803275" y="0"/>
            <a:ext cx="10585450" cy="1048678"/>
          </a:xfrm>
        </p:spPr>
        <p:txBody>
          <a:bodyPr/>
          <a:lstStyle/>
          <a:p>
            <a:r>
              <a:rPr lang="en-NZ" dirty="0">
                <a:latin typeface="Calibri" panose="020F0502020204030204" pitchFamily="34" charset="0"/>
                <a:ea typeface="Calibri" panose="020F0502020204030204" pitchFamily="34" charset="0"/>
                <a:cs typeface="Calibri" panose="020F0502020204030204" pitchFamily="34" charset="0"/>
              </a:rPr>
              <a:t>Road safety outcomes by mode</a:t>
            </a:r>
          </a:p>
        </p:txBody>
      </p:sp>
      <p:sp>
        <p:nvSpPr>
          <p:cNvPr id="4" name="Text Placeholder 3">
            <a:extLst>
              <a:ext uri="{FF2B5EF4-FFF2-40B4-BE49-F238E27FC236}">
                <a16:creationId xmlns:a16="http://schemas.microsoft.com/office/drawing/2014/main" id="{E87EC096-9C02-01F3-1C93-2FC8AA0894BF}"/>
              </a:ext>
            </a:extLst>
          </p:cNvPr>
          <p:cNvSpPr txBox="1">
            <a:spLocks noGrp="1"/>
          </p:cNvSpPr>
          <p:nvPr>
            <p:ph type="body" sz="quarter" idx="12"/>
          </p:nvPr>
        </p:nvSpPr>
        <p:spPr>
          <a:xfrm>
            <a:off x="4370253" y="5809322"/>
            <a:ext cx="3451494" cy="184666"/>
          </a:xfrm>
          <a:prstGeom prst="rect">
            <a:avLst/>
          </a:prstGeom>
          <a:noFill/>
        </p:spPr>
        <p:txBody>
          <a:bodyPr wrap="square" rtlCol="0">
            <a:spAutoFit/>
          </a:bodyPr>
          <a:lstStyle/>
          <a:p>
            <a:r>
              <a:rPr lang="en-GB" sz="1200" b="0" dirty="0">
                <a:solidFill>
                  <a:schemeClr val="accent5"/>
                </a:solidFill>
                <a:latin typeface="Aptos" panose="020B0004020202020204" pitchFamily="34" charset="0"/>
              </a:rPr>
              <a:t>Figure 2: Quarterly road crash injuries by mode</a:t>
            </a:r>
            <a:endParaRPr lang="en-NZ" sz="1200" b="0" dirty="0">
              <a:solidFill>
                <a:schemeClr val="accent5"/>
              </a:solidFill>
              <a:latin typeface="Aptos" panose="020B0004020202020204" pitchFamily="34" charset="0"/>
            </a:endParaRPr>
          </a:p>
        </p:txBody>
      </p:sp>
      <p:pic>
        <p:nvPicPr>
          <p:cNvPr id="5" name="Picture 4">
            <a:extLst>
              <a:ext uri="{FF2B5EF4-FFF2-40B4-BE49-F238E27FC236}">
                <a16:creationId xmlns:a16="http://schemas.microsoft.com/office/drawing/2014/main" id="{5C98C8A1-E661-A761-7695-64A2AC3370F6}"/>
              </a:ext>
            </a:extLst>
          </p:cNvPr>
          <p:cNvPicPr>
            <a:picLocks noChangeAspect="1"/>
          </p:cNvPicPr>
          <p:nvPr/>
        </p:nvPicPr>
        <p:blipFill>
          <a:blip r:embed="rId2"/>
          <a:stretch>
            <a:fillRect/>
          </a:stretch>
        </p:blipFill>
        <p:spPr>
          <a:xfrm>
            <a:off x="3114131" y="1192598"/>
            <a:ext cx="5963738" cy="4472804"/>
          </a:xfrm>
          <a:prstGeom prst="rect">
            <a:avLst/>
          </a:prstGeom>
        </p:spPr>
      </p:pic>
    </p:spTree>
    <p:extLst>
      <p:ext uri="{BB962C8B-B14F-4D97-AF65-F5344CB8AC3E}">
        <p14:creationId xmlns:p14="http://schemas.microsoft.com/office/powerpoint/2010/main" val="1447808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97D450-E0CC-EF4B-D394-39FE62B7180E}"/>
              </a:ext>
            </a:extLst>
          </p:cNvPr>
          <p:cNvSpPr>
            <a:spLocks noGrp="1"/>
          </p:cNvSpPr>
          <p:nvPr>
            <p:ph type="title"/>
          </p:nvPr>
        </p:nvSpPr>
        <p:spPr>
          <a:xfrm>
            <a:off x="178537" y="-16267"/>
            <a:ext cx="11834925" cy="1048678"/>
          </a:xfrm>
        </p:spPr>
        <p:txBody>
          <a:bodyPr/>
          <a:lstStyle/>
          <a:p>
            <a:r>
              <a:rPr lang="en-GB" sz="3400" dirty="0">
                <a:latin typeface="Calibri" panose="020F0502020204030204" pitchFamily="34" charset="0"/>
                <a:ea typeface="Calibri" panose="020F0502020204030204" pitchFamily="34" charset="0"/>
                <a:cs typeface="Calibri" panose="020F0502020204030204" pitchFamily="34" charset="0"/>
              </a:rPr>
              <a:t>Fatal and serious injury road crashes: Top five contributing factors</a:t>
            </a:r>
            <a:endParaRPr lang="en-NZ" sz="3400" dirty="0">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A720B700-BFD2-0920-80A3-98707BA66418}"/>
              </a:ext>
            </a:extLst>
          </p:cNvPr>
          <p:cNvSpPr txBox="1">
            <a:spLocks noGrp="1"/>
          </p:cNvSpPr>
          <p:nvPr>
            <p:ph type="body" sz="quarter" idx="12"/>
          </p:nvPr>
        </p:nvSpPr>
        <p:spPr>
          <a:xfrm>
            <a:off x="1783074" y="5340434"/>
            <a:ext cx="2998237" cy="169277"/>
          </a:xfrm>
          <a:prstGeom prst="rect">
            <a:avLst/>
          </a:prstGeom>
          <a:noFill/>
        </p:spPr>
        <p:txBody>
          <a:bodyPr wrap="square" rtlCol="0">
            <a:spAutoFit/>
          </a:bodyPr>
          <a:lstStyle/>
          <a:p>
            <a:r>
              <a:rPr lang="en-GB" sz="1100" b="0" dirty="0">
                <a:solidFill>
                  <a:schemeClr val="accent5"/>
                </a:solidFill>
                <a:latin typeface="Aptos" panose="020B0004020202020204" pitchFamily="34" charset="0"/>
              </a:rPr>
              <a:t>Figure 3: Top five contributing factors – fatalities </a:t>
            </a:r>
            <a:endParaRPr lang="en-NZ" sz="1100" b="0" dirty="0">
              <a:solidFill>
                <a:schemeClr val="accent5"/>
              </a:solidFill>
              <a:latin typeface="Aptos" panose="020B0004020202020204" pitchFamily="34" charset="0"/>
            </a:endParaRPr>
          </a:p>
        </p:txBody>
      </p:sp>
      <p:sp>
        <p:nvSpPr>
          <p:cNvPr id="7" name="TextBox 6">
            <a:extLst>
              <a:ext uri="{FF2B5EF4-FFF2-40B4-BE49-F238E27FC236}">
                <a16:creationId xmlns:a16="http://schemas.microsoft.com/office/drawing/2014/main" id="{3A8FCD67-0D3F-E140-70B5-12C63F377075}"/>
              </a:ext>
            </a:extLst>
          </p:cNvPr>
          <p:cNvSpPr txBox="1"/>
          <p:nvPr/>
        </p:nvSpPr>
        <p:spPr>
          <a:xfrm>
            <a:off x="7410690" y="5258145"/>
            <a:ext cx="3573086" cy="261610"/>
          </a:xfrm>
          <a:prstGeom prst="rect">
            <a:avLst/>
          </a:prstGeom>
          <a:noFill/>
        </p:spPr>
        <p:txBody>
          <a:bodyPr wrap="square" rtlCol="0">
            <a:spAutoFit/>
          </a:bodyPr>
          <a:lstStyle/>
          <a:p>
            <a:r>
              <a:rPr lang="en-GB" sz="1100" dirty="0">
                <a:solidFill>
                  <a:schemeClr val="accent5"/>
                </a:solidFill>
                <a:latin typeface="Aptos" panose="020B0004020202020204" pitchFamily="34" charset="0"/>
              </a:rPr>
              <a:t>Figure 4: Top five contributing factors – serious injuries </a:t>
            </a:r>
          </a:p>
        </p:txBody>
      </p:sp>
      <p:sp>
        <p:nvSpPr>
          <p:cNvPr id="8" name="TextBox 7">
            <a:extLst>
              <a:ext uri="{FF2B5EF4-FFF2-40B4-BE49-F238E27FC236}">
                <a16:creationId xmlns:a16="http://schemas.microsoft.com/office/drawing/2014/main" id="{5B0E365A-BD15-27D6-5652-D2A12498DE41}"/>
              </a:ext>
            </a:extLst>
          </p:cNvPr>
          <p:cNvSpPr txBox="1"/>
          <p:nvPr/>
        </p:nvSpPr>
        <p:spPr>
          <a:xfrm>
            <a:off x="566058" y="5569296"/>
            <a:ext cx="5784500" cy="461665"/>
          </a:xfrm>
          <a:prstGeom prst="rect">
            <a:avLst/>
          </a:prstGeom>
          <a:noFill/>
        </p:spPr>
        <p:txBody>
          <a:bodyPr wrap="square" rtlCol="0">
            <a:spAutoFit/>
          </a:bodyPr>
          <a:lstStyle/>
          <a:p>
            <a:pPr lvl="0">
              <a:defRPr/>
            </a:pPr>
            <a:r>
              <a:rPr kumimoji="0" lang="en-NZ" sz="1200" b="0" i="0" u="none" strike="noStrike" kern="1200" cap="none" spc="0" normalizeH="0" baseline="0" noProof="0" dirty="0">
                <a:ln>
                  <a:noFill/>
                </a:ln>
                <a:solidFill>
                  <a:schemeClr val="accent5"/>
                </a:solidFill>
                <a:effectLst/>
                <a:uLnTx/>
                <a:uFillTx/>
                <a:latin typeface="Aptos" panose="020B0004020202020204" pitchFamily="34" charset="0"/>
                <a:cs typeface="Calibri" panose="020F0502020204030204" pitchFamily="34" charset="0"/>
              </a:rPr>
              <a:t>The most common contributing factors for road fatalities </a:t>
            </a:r>
            <a:r>
              <a:rPr lang="en-NZ" sz="1200" dirty="0">
                <a:solidFill>
                  <a:schemeClr val="accent5"/>
                </a:solidFill>
                <a:latin typeface="Aptos" panose="020B0004020202020204" pitchFamily="34" charset="0"/>
                <a:cs typeface="Calibri" panose="020F0502020204030204" pitchFamily="34" charset="0"/>
              </a:rPr>
              <a:t>in the last </a:t>
            </a:r>
            <a:r>
              <a:rPr kumimoji="0" lang="en-NZ" sz="1200" b="0" i="0" u="none" strike="noStrike" kern="1200" cap="none" spc="0" normalizeH="0" baseline="0" noProof="0" dirty="0">
                <a:ln>
                  <a:noFill/>
                </a:ln>
                <a:solidFill>
                  <a:schemeClr val="accent5"/>
                </a:solidFill>
                <a:effectLst/>
                <a:uLnTx/>
                <a:uFillTx/>
                <a:latin typeface="Aptos" panose="020B0004020202020204" pitchFamily="34" charset="0"/>
                <a:cs typeface="Calibri" panose="020F0502020204030204" pitchFamily="34" charset="0"/>
              </a:rPr>
              <a:t>quarter were position on road (47.7%), d</a:t>
            </a:r>
            <a:r>
              <a:rPr lang="en-NZ" sz="1200" dirty="0">
                <a:solidFill>
                  <a:schemeClr val="accent5"/>
                </a:solidFill>
                <a:latin typeface="Aptos" panose="020B0004020202020204" pitchFamily="34" charset="0"/>
                <a:cs typeface="Calibri" panose="020F0502020204030204" pitchFamily="34" charset="0"/>
              </a:rPr>
              <a:t>rugs (43.2%) and alcohol (18.2%).</a:t>
            </a:r>
            <a:endParaRPr kumimoji="0" lang="en-NZ" sz="1200" b="0" i="0" u="none" strike="noStrike" kern="1200" cap="none" spc="0" normalizeH="0" baseline="0" noProof="0" dirty="0">
              <a:ln>
                <a:noFill/>
              </a:ln>
              <a:solidFill>
                <a:schemeClr val="accent5"/>
              </a:solidFill>
              <a:effectLst/>
              <a:uLnTx/>
              <a:uFillTx/>
              <a:latin typeface="Aptos" panose="020B000402020202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5C73CDCE-5B38-666D-7A96-F25AE74629C1}"/>
              </a:ext>
            </a:extLst>
          </p:cNvPr>
          <p:cNvSpPr txBox="1"/>
          <p:nvPr/>
        </p:nvSpPr>
        <p:spPr>
          <a:xfrm>
            <a:off x="6350558" y="5608489"/>
            <a:ext cx="5693350" cy="646331"/>
          </a:xfrm>
          <a:prstGeom prst="rect">
            <a:avLst/>
          </a:prstGeom>
          <a:noFill/>
        </p:spPr>
        <p:txBody>
          <a:bodyPr wrap="square" rtlCol="0">
            <a:spAutoFit/>
          </a:bodyPr>
          <a:lstStyle/>
          <a:p>
            <a:r>
              <a:rPr lang="en-NZ" sz="1200" dirty="0">
                <a:solidFill>
                  <a:schemeClr val="accent5"/>
                </a:solidFill>
                <a:latin typeface="Aptos" panose="020B0004020202020204" pitchFamily="34" charset="0"/>
                <a:cs typeface="Calibri" panose="020F0502020204030204" pitchFamily="34" charset="0"/>
              </a:rPr>
              <a:t>The most common contributing factors for reported serious injuries in the last quarter were position on road (30.1%), losing control of the vehicle (20.5%) and failing to give way (17.3%).</a:t>
            </a:r>
            <a:endParaRPr lang="en-NZ" dirty="0">
              <a:solidFill>
                <a:schemeClr val="accent5"/>
              </a:solidFill>
            </a:endParaRPr>
          </a:p>
        </p:txBody>
      </p:sp>
      <p:sp>
        <p:nvSpPr>
          <p:cNvPr id="11" name="TextBox 10">
            <a:extLst>
              <a:ext uri="{FF2B5EF4-FFF2-40B4-BE49-F238E27FC236}">
                <a16:creationId xmlns:a16="http://schemas.microsoft.com/office/drawing/2014/main" id="{42F1C1F7-E173-08B4-72D9-CF253D698FEA}"/>
              </a:ext>
            </a:extLst>
          </p:cNvPr>
          <p:cNvSpPr txBox="1"/>
          <p:nvPr/>
        </p:nvSpPr>
        <p:spPr>
          <a:xfrm>
            <a:off x="2294626" y="6377305"/>
            <a:ext cx="7470476" cy="446276"/>
          </a:xfrm>
          <a:prstGeom prst="rect">
            <a:avLst/>
          </a:prstGeom>
          <a:noFill/>
        </p:spPr>
        <p:txBody>
          <a:bodyPr wrap="square" rtlCol="0">
            <a:spAutoFit/>
          </a:bodyPr>
          <a:lstStyle/>
          <a:p>
            <a:r>
              <a:rPr lang="en-GB" sz="1200" dirty="0">
                <a:solidFill>
                  <a:schemeClr val="accent5"/>
                </a:solidFill>
                <a:latin typeface="Aptos" panose="020B0004020202020204" pitchFamily="34" charset="0"/>
              </a:rPr>
              <a:t>Graph panels are shown in order of prevalence of contributing factors over the last two years.</a:t>
            </a:r>
          </a:p>
          <a:p>
            <a:r>
              <a:rPr lang="en-NZ" sz="1100" i="1" dirty="0">
                <a:solidFill>
                  <a:schemeClr val="accent5"/>
                </a:solidFill>
                <a:latin typeface="Aptos" panose="020B0004020202020204" pitchFamily="34" charset="0"/>
              </a:rPr>
              <a:t>NZTA has identified issues with how alcohol involvement has been coded in CAS. The data is currently under review</a:t>
            </a:r>
            <a:endParaRPr lang="en-GB" sz="1100" i="1" dirty="0">
              <a:solidFill>
                <a:schemeClr val="accent5"/>
              </a:solidFill>
              <a:latin typeface="Aptos" panose="020B0004020202020204" pitchFamily="34" charset="0"/>
            </a:endParaRPr>
          </a:p>
        </p:txBody>
      </p:sp>
      <p:pic>
        <p:nvPicPr>
          <p:cNvPr id="5" name="Picture 4">
            <a:extLst>
              <a:ext uri="{FF2B5EF4-FFF2-40B4-BE49-F238E27FC236}">
                <a16:creationId xmlns:a16="http://schemas.microsoft.com/office/drawing/2014/main" id="{DC1DAD3A-F004-C90C-C50E-5C547450F9C0}"/>
              </a:ext>
            </a:extLst>
          </p:cNvPr>
          <p:cNvPicPr>
            <a:picLocks noChangeAspect="1"/>
          </p:cNvPicPr>
          <p:nvPr/>
        </p:nvPicPr>
        <p:blipFill>
          <a:blip r:embed="rId2"/>
          <a:stretch>
            <a:fillRect/>
          </a:stretch>
        </p:blipFill>
        <p:spPr>
          <a:xfrm>
            <a:off x="676683" y="1245076"/>
            <a:ext cx="5245698" cy="3934274"/>
          </a:xfrm>
          <a:prstGeom prst="rect">
            <a:avLst/>
          </a:prstGeom>
        </p:spPr>
      </p:pic>
      <p:pic>
        <p:nvPicPr>
          <p:cNvPr id="10" name="Picture 9">
            <a:extLst>
              <a:ext uri="{FF2B5EF4-FFF2-40B4-BE49-F238E27FC236}">
                <a16:creationId xmlns:a16="http://schemas.microsoft.com/office/drawing/2014/main" id="{8A4500D9-8ABE-6A83-8162-C7AFB4F6CB4E}"/>
              </a:ext>
            </a:extLst>
          </p:cNvPr>
          <p:cNvPicPr>
            <a:picLocks noChangeAspect="1"/>
          </p:cNvPicPr>
          <p:nvPr/>
        </p:nvPicPr>
        <p:blipFill>
          <a:blip r:embed="rId3"/>
          <a:stretch>
            <a:fillRect/>
          </a:stretch>
        </p:blipFill>
        <p:spPr>
          <a:xfrm>
            <a:off x="6269622" y="1248886"/>
            <a:ext cx="5245696" cy="3934272"/>
          </a:xfrm>
          <a:prstGeom prst="rect">
            <a:avLst/>
          </a:prstGeom>
        </p:spPr>
      </p:pic>
    </p:spTree>
    <p:extLst>
      <p:ext uri="{BB962C8B-B14F-4D97-AF65-F5344CB8AC3E}">
        <p14:creationId xmlns:p14="http://schemas.microsoft.com/office/powerpoint/2010/main" val="3341435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F5B36C-9054-CB80-A185-7A212A6B66A7}"/>
              </a:ext>
            </a:extLst>
          </p:cNvPr>
          <p:cNvSpPr>
            <a:spLocks noGrp="1"/>
          </p:cNvSpPr>
          <p:nvPr>
            <p:ph type="title"/>
          </p:nvPr>
        </p:nvSpPr>
        <p:spPr>
          <a:xfrm>
            <a:off x="803275" y="0"/>
            <a:ext cx="10585450" cy="104867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Fatalities by police district</a:t>
            </a:r>
            <a:endParaRPr lang="en-NZ"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9867A144-CB93-EABF-2CDC-439F53E645F5}"/>
              </a:ext>
            </a:extLst>
          </p:cNvPr>
          <p:cNvSpPr txBox="1"/>
          <p:nvPr/>
        </p:nvSpPr>
        <p:spPr>
          <a:xfrm>
            <a:off x="683166" y="2075571"/>
            <a:ext cx="400110" cy="2445422"/>
          </a:xfrm>
          <a:prstGeom prst="rect">
            <a:avLst/>
          </a:prstGeom>
          <a:noFill/>
        </p:spPr>
        <p:txBody>
          <a:bodyPr vert="vert270" wrap="square" rtlCol="0">
            <a:spAutoFit/>
          </a:bodyPr>
          <a:lstStyle/>
          <a:p>
            <a:r>
              <a:rPr lang="en-GB" sz="1400" dirty="0">
                <a:solidFill>
                  <a:schemeClr val="accent5"/>
                </a:solidFill>
                <a:latin typeface="Aptos" panose="020B0004020202020204" pitchFamily="34" charset="0"/>
              </a:rPr>
              <a:t>(a) Map of police districts</a:t>
            </a:r>
            <a:endParaRPr lang="en-NZ" sz="1400" dirty="0">
              <a:solidFill>
                <a:schemeClr val="accent5"/>
              </a:solidFill>
              <a:latin typeface="Aptos" panose="020B0004020202020204" pitchFamily="34" charset="0"/>
            </a:endParaRPr>
          </a:p>
        </p:txBody>
      </p:sp>
      <p:sp>
        <p:nvSpPr>
          <p:cNvPr id="5" name="TextBox 4">
            <a:extLst>
              <a:ext uri="{FF2B5EF4-FFF2-40B4-BE49-F238E27FC236}">
                <a16:creationId xmlns:a16="http://schemas.microsoft.com/office/drawing/2014/main" id="{2562B504-C756-0E8E-AD99-360E4851D7D6}"/>
              </a:ext>
            </a:extLst>
          </p:cNvPr>
          <p:cNvSpPr txBox="1"/>
          <p:nvPr/>
        </p:nvSpPr>
        <p:spPr>
          <a:xfrm>
            <a:off x="1332110" y="6043879"/>
            <a:ext cx="3248962" cy="261610"/>
          </a:xfrm>
          <a:prstGeom prst="rect">
            <a:avLst/>
          </a:prstGeom>
          <a:noFill/>
        </p:spPr>
        <p:txBody>
          <a:bodyPr wrap="square" rtlCol="0">
            <a:spAutoFit/>
          </a:bodyPr>
          <a:lstStyle/>
          <a:p>
            <a:r>
              <a:rPr lang="en-GB" sz="1100" dirty="0">
                <a:solidFill>
                  <a:schemeClr val="accent5"/>
                </a:solidFill>
                <a:latin typeface="Aptos" panose="020B0004020202020204" pitchFamily="34" charset="0"/>
              </a:rPr>
              <a:t>Figure 5: Quarterly total fatalities by police district</a:t>
            </a:r>
            <a:endParaRPr lang="en-NZ" sz="1100" dirty="0">
              <a:solidFill>
                <a:schemeClr val="accent5"/>
              </a:solidFill>
              <a:latin typeface="Aptos" panose="020B0004020202020204" pitchFamily="34" charset="0"/>
            </a:endParaRPr>
          </a:p>
        </p:txBody>
      </p:sp>
      <p:sp>
        <p:nvSpPr>
          <p:cNvPr id="6" name="TextBox 5">
            <a:extLst>
              <a:ext uri="{FF2B5EF4-FFF2-40B4-BE49-F238E27FC236}">
                <a16:creationId xmlns:a16="http://schemas.microsoft.com/office/drawing/2014/main" id="{92762D84-359C-729D-88B2-9909A29F6DA1}"/>
              </a:ext>
            </a:extLst>
          </p:cNvPr>
          <p:cNvSpPr txBox="1"/>
          <p:nvPr/>
        </p:nvSpPr>
        <p:spPr>
          <a:xfrm>
            <a:off x="5775162" y="6043879"/>
            <a:ext cx="3040014" cy="276999"/>
          </a:xfrm>
          <a:prstGeom prst="rect">
            <a:avLst/>
          </a:prstGeom>
          <a:noFill/>
        </p:spPr>
        <p:txBody>
          <a:bodyPr wrap="square" rtlCol="0">
            <a:spAutoFit/>
          </a:bodyPr>
          <a:lstStyle/>
          <a:p>
            <a:r>
              <a:rPr lang="en-NZ" sz="1200" dirty="0">
                <a:solidFill>
                  <a:schemeClr val="accent5"/>
                </a:solidFill>
                <a:latin typeface="Aptos" panose="020B0004020202020204" pitchFamily="34" charset="0"/>
              </a:rPr>
              <a:t>(b) Fatalities per 100,000 population</a:t>
            </a:r>
          </a:p>
        </p:txBody>
      </p:sp>
      <p:sp>
        <p:nvSpPr>
          <p:cNvPr id="7" name="TextBox 6">
            <a:extLst>
              <a:ext uri="{FF2B5EF4-FFF2-40B4-BE49-F238E27FC236}">
                <a16:creationId xmlns:a16="http://schemas.microsoft.com/office/drawing/2014/main" id="{14226C79-CFA0-F679-4E21-8B6B31B653FC}"/>
              </a:ext>
            </a:extLst>
          </p:cNvPr>
          <p:cNvSpPr txBox="1"/>
          <p:nvPr/>
        </p:nvSpPr>
        <p:spPr>
          <a:xfrm>
            <a:off x="9168484" y="2605784"/>
            <a:ext cx="2753222" cy="1569660"/>
          </a:xfrm>
          <a:prstGeom prst="rect">
            <a:avLst/>
          </a:prstGeom>
          <a:noFill/>
        </p:spPr>
        <p:txBody>
          <a:bodyPr wrap="square" rtlCol="0">
            <a:spAutoFit/>
          </a:bodyPr>
          <a:lstStyle/>
          <a:p>
            <a:r>
              <a:rPr lang="en-GB" sz="1600" dirty="0">
                <a:solidFill>
                  <a:schemeClr val="accent5"/>
                </a:solidFill>
                <a:latin typeface="Aptos" panose="020B0004020202020204" pitchFamily="34" charset="0"/>
              </a:rPr>
              <a:t>Auckland City, </a:t>
            </a:r>
            <a:r>
              <a:rPr lang="en-GB" sz="1600" dirty="0" err="1">
                <a:solidFill>
                  <a:schemeClr val="accent5"/>
                </a:solidFill>
                <a:latin typeface="Aptos" panose="020B0004020202020204" pitchFamily="34" charset="0"/>
              </a:rPr>
              <a:t>Waitematā</a:t>
            </a:r>
            <a:r>
              <a:rPr lang="en-GB" sz="1600" dirty="0">
                <a:solidFill>
                  <a:schemeClr val="accent5"/>
                </a:solidFill>
                <a:latin typeface="Aptos" panose="020B0004020202020204" pitchFamily="34" charset="0"/>
              </a:rPr>
              <a:t>, Counties/Manukau, Wellington and Canterbury </a:t>
            </a:r>
          </a:p>
          <a:p>
            <a:r>
              <a:rPr lang="en-GB" sz="1600" dirty="0">
                <a:solidFill>
                  <a:schemeClr val="accent5"/>
                </a:solidFill>
                <a:latin typeface="Aptos" panose="020B0004020202020204" pitchFamily="34" charset="0"/>
              </a:rPr>
              <a:t>police districts remain consistently below the national mean for fatalities</a:t>
            </a:r>
            <a:r>
              <a:rPr lang="en-GB" sz="1400" dirty="0">
                <a:solidFill>
                  <a:schemeClr val="accent5"/>
                </a:solidFill>
                <a:latin typeface="Aptos" panose="020B0004020202020204" pitchFamily="34" charset="0"/>
              </a:rPr>
              <a:t>.</a:t>
            </a:r>
            <a:endParaRPr lang="en-NZ" sz="1400" dirty="0">
              <a:solidFill>
                <a:schemeClr val="accent5"/>
              </a:solidFill>
              <a:latin typeface="Aptos" panose="020B0004020202020204" pitchFamily="34" charset="0"/>
            </a:endParaRPr>
          </a:p>
        </p:txBody>
      </p:sp>
      <p:pic>
        <p:nvPicPr>
          <p:cNvPr id="8" name="Picture 7">
            <a:extLst>
              <a:ext uri="{FF2B5EF4-FFF2-40B4-BE49-F238E27FC236}">
                <a16:creationId xmlns:a16="http://schemas.microsoft.com/office/drawing/2014/main" id="{1A8B3E0C-E3E6-BF0B-6452-C7F8D26DC390}"/>
              </a:ext>
            </a:extLst>
          </p:cNvPr>
          <p:cNvPicPr>
            <a:picLocks noChangeAspect="1"/>
          </p:cNvPicPr>
          <p:nvPr/>
        </p:nvPicPr>
        <p:blipFill>
          <a:blip r:embed="rId2"/>
          <a:stretch>
            <a:fillRect/>
          </a:stretch>
        </p:blipFill>
        <p:spPr>
          <a:xfrm>
            <a:off x="1378800" y="1249200"/>
            <a:ext cx="3155582" cy="4733372"/>
          </a:xfrm>
          <a:prstGeom prst="rect">
            <a:avLst/>
          </a:prstGeom>
        </p:spPr>
      </p:pic>
      <p:pic>
        <p:nvPicPr>
          <p:cNvPr id="10" name="Picture 9">
            <a:extLst>
              <a:ext uri="{FF2B5EF4-FFF2-40B4-BE49-F238E27FC236}">
                <a16:creationId xmlns:a16="http://schemas.microsoft.com/office/drawing/2014/main" id="{2C4C9923-6E3C-1C22-1150-9F4DC8B95F95}"/>
              </a:ext>
            </a:extLst>
          </p:cNvPr>
          <p:cNvPicPr>
            <a:picLocks noChangeAspect="1"/>
          </p:cNvPicPr>
          <p:nvPr/>
        </p:nvPicPr>
        <p:blipFill>
          <a:blip r:embed="rId3"/>
          <a:stretch>
            <a:fillRect/>
          </a:stretch>
        </p:blipFill>
        <p:spPr>
          <a:xfrm>
            <a:off x="5717378" y="1249200"/>
            <a:ext cx="3155582" cy="4733373"/>
          </a:xfrm>
          <a:prstGeom prst="rect">
            <a:avLst/>
          </a:prstGeom>
        </p:spPr>
      </p:pic>
    </p:spTree>
    <p:extLst>
      <p:ext uri="{BB962C8B-B14F-4D97-AF65-F5344CB8AC3E}">
        <p14:creationId xmlns:p14="http://schemas.microsoft.com/office/powerpoint/2010/main" val="3400400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2539BFD7-177B-8E71-8549-87017714EDBE}"/>
              </a:ext>
            </a:extLst>
          </p:cNvPr>
          <p:cNvSpPr>
            <a:spLocks noGrp="1"/>
          </p:cNvSpPr>
          <p:nvPr>
            <p:ph type="title"/>
          </p:nvPr>
        </p:nvSpPr>
        <p:spPr>
          <a:xfrm>
            <a:off x="803275" y="0"/>
            <a:ext cx="10585450" cy="1049338"/>
          </a:xfrm>
        </p:spPr>
        <p:txBody>
          <a:bodyPr/>
          <a:lstStyle/>
          <a:p>
            <a:r>
              <a:rPr lang="en-NZ" dirty="0">
                <a:latin typeface="Calibri" panose="020F0502020204030204" pitchFamily="34" charset="0"/>
                <a:ea typeface="Calibri" panose="020F0502020204030204" pitchFamily="34" charset="0"/>
                <a:cs typeface="Calibri" panose="020F0502020204030204" pitchFamily="34" charset="0"/>
              </a:rPr>
              <a:t>Serious injuries by police district</a:t>
            </a:r>
          </a:p>
        </p:txBody>
      </p:sp>
      <p:sp>
        <p:nvSpPr>
          <p:cNvPr id="5" name="TextBox 4">
            <a:extLst>
              <a:ext uri="{FF2B5EF4-FFF2-40B4-BE49-F238E27FC236}">
                <a16:creationId xmlns:a16="http://schemas.microsoft.com/office/drawing/2014/main" id="{27248111-728E-5620-D421-CFBF366EF9D2}"/>
              </a:ext>
            </a:extLst>
          </p:cNvPr>
          <p:cNvSpPr txBox="1"/>
          <p:nvPr/>
        </p:nvSpPr>
        <p:spPr>
          <a:xfrm>
            <a:off x="724619" y="2139352"/>
            <a:ext cx="400110" cy="2464608"/>
          </a:xfrm>
          <a:prstGeom prst="rect">
            <a:avLst/>
          </a:prstGeom>
          <a:noFill/>
        </p:spPr>
        <p:txBody>
          <a:bodyPr vert="vert270"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D2C6C"/>
                </a:solidFill>
                <a:effectLst/>
                <a:uLnTx/>
                <a:uFillTx/>
                <a:latin typeface="Aptos" panose="020B0004020202020204" pitchFamily="34" charset="0"/>
              </a:rPr>
              <a:t>(a) Map of police districts</a:t>
            </a:r>
            <a:endParaRPr kumimoji="0" lang="en-NZ" sz="1400" b="0" i="0" u="none" strike="noStrike" kern="1200" cap="none" spc="0" normalizeH="0" baseline="0" noProof="0" dirty="0">
              <a:ln>
                <a:noFill/>
              </a:ln>
              <a:solidFill>
                <a:srgbClr val="0D2C6C"/>
              </a:solidFill>
              <a:effectLst/>
              <a:uLnTx/>
              <a:uFillTx/>
              <a:latin typeface="Aptos" panose="020B0004020202020204" pitchFamily="34" charset="0"/>
            </a:endParaRPr>
          </a:p>
        </p:txBody>
      </p:sp>
      <p:sp>
        <p:nvSpPr>
          <p:cNvPr id="6" name="TextBox 5">
            <a:extLst>
              <a:ext uri="{FF2B5EF4-FFF2-40B4-BE49-F238E27FC236}">
                <a16:creationId xmlns:a16="http://schemas.microsoft.com/office/drawing/2014/main" id="{7B1C2593-DC36-D7C1-F717-28C84B4EB108}"/>
              </a:ext>
            </a:extLst>
          </p:cNvPr>
          <p:cNvSpPr txBox="1"/>
          <p:nvPr/>
        </p:nvSpPr>
        <p:spPr>
          <a:xfrm>
            <a:off x="1104995" y="6053683"/>
            <a:ext cx="3704597" cy="261610"/>
          </a:xfrm>
          <a:prstGeom prst="rect">
            <a:avLst/>
          </a:prstGeom>
          <a:noFill/>
        </p:spPr>
        <p:txBody>
          <a:bodyPr wrap="square" rtlCol="0">
            <a:spAutoFit/>
          </a:bodyPr>
          <a:lstStyle/>
          <a:p>
            <a:r>
              <a:rPr lang="en-GB" sz="1100" dirty="0">
                <a:solidFill>
                  <a:schemeClr val="accent5"/>
                </a:solidFill>
                <a:latin typeface="Aptos" panose="020B0004020202020204" pitchFamily="34" charset="0"/>
              </a:rPr>
              <a:t>Figure 6: Quarterly total serious injuries by police district</a:t>
            </a:r>
            <a:endParaRPr lang="en-NZ" sz="1100" dirty="0">
              <a:solidFill>
                <a:schemeClr val="accent5"/>
              </a:solidFill>
              <a:latin typeface="Aptos" panose="020B0004020202020204" pitchFamily="34" charset="0"/>
            </a:endParaRPr>
          </a:p>
        </p:txBody>
      </p:sp>
      <p:sp>
        <p:nvSpPr>
          <p:cNvPr id="7" name="TextBox 6">
            <a:extLst>
              <a:ext uri="{FF2B5EF4-FFF2-40B4-BE49-F238E27FC236}">
                <a16:creationId xmlns:a16="http://schemas.microsoft.com/office/drawing/2014/main" id="{0C93626B-65AE-06EC-D020-F0927B26616C}"/>
              </a:ext>
            </a:extLst>
          </p:cNvPr>
          <p:cNvSpPr txBox="1"/>
          <p:nvPr/>
        </p:nvSpPr>
        <p:spPr>
          <a:xfrm>
            <a:off x="9319063" y="2716406"/>
            <a:ext cx="2550884" cy="1815882"/>
          </a:xfrm>
          <a:prstGeom prst="rect">
            <a:avLst/>
          </a:prstGeom>
          <a:noFill/>
        </p:spPr>
        <p:txBody>
          <a:bodyPr wrap="square">
            <a:spAutoFit/>
          </a:bodyPr>
          <a:lstStyle/>
          <a:p>
            <a:pPr>
              <a:defRPr/>
            </a:pPr>
            <a:r>
              <a:rPr kumimoji="0" lang="en-GB" sz="1600" b="0" i="0" u="none" strike="noStrike" kern="1200" cap="none" spc="0" normalizeH="0" baseline="0" noProof="0" dirty="0">
                <a:ln>
                  <a:noFill/>
                </a:ln>
                <a:solidFill>
                  <a:srgbClr val="0D2C6C"/>
                </a:solidFill>
                <a:effectLst/>
                <a:uLnTx/>
                <a:uFillTx/>
                <a:latin typeface="Aptos" panose="020B0004020202020204" pitchFamily="34" charset="0"/>
                <a:ea typeface="+mn-ea"/>
                <a:cs typeface="+mn-cs"/>
              </a:rPr>
              <a:t>Auckland City,</a:t>
            </a:r>
            <a:r>
              <a:rPr lang="en-GB" sz="1600" dirty="0">
                <a:solidFill>
                  <a:srgbClr val="0D2C6C"/>
                </a:solidFill>
                <a:latin typeface="Aptos" panose="020B0004020202020204" pitchFamily="34" charset="0"/>
              </a:rPr>
              <a:t> </a:t>
            </a:r>
            <a:r>
              <a:rPr lang="en-GB" sz="1600" dirty="0" err="1">
                <a:solidFill>
                  <a:srgbClr val="0D2C6C"/>
                </a:solidFill>
                <a:latin typeface="Aptos" panose="020B0004020202020204" pitchFamily="34" charset="0"/>
              </a:rPr>
              <a:t>Waitematā</a:t>
            </a:r>
            <a:r>
              <a:rPr lang="en-GB" sz="1600" dirty="0">
                <a:solidFill>
                  <a:srgbClr val="0D2C6C"/>
                </a:solidFill>
                <a:latin typeface="Aptos" panose="020B0004020202020204" pitchFamily="34" charset="0"/>
              </a:rPr>
              <a:t>, </a:t>
            </a:r>
            <a:r>
              <a:rPr kumimoji="0" lang="en-GB" sz="1600" b="0" i="0" u="none" strike="noStrike" kern="1200" cap="none" spc="0" normalizeH="0" baseline="0" noProof="0" dirty="0">
                <a:ln>
                  <a:noFill/>
                </a:ln>
                <a:solidFill>
                  <a:srgbClr val="0D2C6C"/>
                </a:solidFill>
                <a:effectLst/>
                <a:uLnTx/>
                <a:uFillTx/>
                <a:latin typeface="Aptos" panose="020B0004020202020204" pitchFamily="34" charset="0"/>
                <a:ea typeface="+mn-ea"/>
                <a:cs typeface="+mn-cs"/>
              </a:rPr>
              <a:t>Counties/Manukau, Wellington and Canterbury police districts remain consistently below the national mean for reported serious injuries. </a:t>
            </a:r>
            <a:endParaRPr kumimoji="0" lang="en-NZ" sz="1600" b="0" i="0" u="none" strike="noStrike" kern="1200" cap="none" spc="0" normalizeH="0" baseline="0" noProof="0" dirty="0">
              <a:ln>
                <a:noFill/>
              </a:ln>
              <a:solidFill>
                <a:srgbClr val="0D2C6C"/>
              </a:solidFill>
              <a:effectLst/>
              <a:uLnTx/>
              <a:uFillTx/>
              <a:latin typeface="Aptos" panose="020B0004020202020204" pitchFamily="34" charset="0"/>
              <a:ea typeface="+mn-ea"/>
              <a:cs typeface="+mn-cs"/>
            </a:endParaRPr>
          </a:p>
        </p:txBody>
      </p:sp>
      <p:sp>
        <p:nvSpPr>
          <p:cNvPr id="8" name="TextBox 7">
            <a:extLst>
              <a:ext uri="{FF2B5EF4-FFF2-40B4-BE49-F238E27FC236}">
                <a16:creationId xmlns:a16="http://schemas.microsoft.com/office/drawing/2014/main" id="{BD125685-3C2A-2714-E02C-1F8997742D15}"/>
              </a:ext>
            </a:extLst>
          </p:cNvPr>
          <p:cNvSpPr txBox="1"/>
          <p:nvPr/>
        </p:nvSpPr>
        <p:spPr>
          <a:xfrm rot="5400000">
            <a:off x="7396808" y="4430991"/>
            <a:ext cx="369332" cy="3475177"/>
          </a:xfrm>
          <a:prstGeom prst="rect">
            <a:avLst/>
          </a:prstGeom>
          <a:noFill/>
        </p:spPr>
        <p:txBody>
          <a:bodyPr vert="vert270" wrap="square" rtlCol="0">
            <a:spAutoFit/>
          </a:bodyPr>
          <a:lstStyle/>
          <a:p>
            <a:r>
              <a:rPr lang="en-GB" sz="1200" dirty="0">
                <a:solidFill>
                  <a:schemeClr val="accent5"/>
                </a:solidFill>
                <a:latin typeface="Aptos" panose="020B0004020202020204" pitchFamily="34" charset="0"/>
              </a:rPr>
              <a:t>(b) Serious injuries reported per 100,000 population</a:t>
            </a:r>
            <a:endParaRPr lang="en-NZ" sz="1200" dirty="0">
              <a:solidFill>
                <a:schemeClr val="accent5"/>
              </a:solidFill>
              <a:latin typeface="Aptos" panose="020B0004020202020204" pitchFamily="34" charset="0"/>
            </a:endParaRPr>
          </a:p>
        </p:txBody>
      </p:sp>
      <p:pic>
        <p:nvPicPr>
          <p:cNvPr id="3" name="Picture 2">
            <a:extLst>
              <a:ext uri="{FF2B5EF4-FFF2-40B4-BE49-F238E27FC236}">
                <a16:creationId xmlns:a16="http://schemas.microsoft.com/office/drawing/2014/main" id="{3F93CD5C-5257-D3D5-A7FB-6C43E9644FD8}"/>
              </a:ext>
            </a:extLst>
          </p:cNvPr>
          <p:cNvPicPr>
            <a:picLocks noChangeAspect="1"/>
          </p:cNvPicPr>
          <p:nvPr/>
        </p:nvPicPr>
        <p:blipFill>
          <a:blip r:embed="rId2"/>
          <a:stretch>
            <a:fillRect/>
          </a:stretch>
        </p:blipFill>
        <p:spPr>
          <a:xfrm>
            <a:off x="1379294" y="1249913"/>
            <a:ext cx="3156000" cy="4734000"/>
          </a:xfrm>
          <a:prstGeom prst="rect">
            <a:avLst/>
          </a:prstGeom>
        </p:spPr>
      </p:pic>
      <p:pic>
        <p:nvPicPr>
          <p:cNvPr id="10" name="Picture 9">
            <a:extLst>
              <a:ext uri="{FF2B5EF4-FFF2-40B4-BE49-F238E27FC236}">
                <a16:creationId xmlns:a16="http://schemas.microsoft.com/office/drawing/2014/main" id="{44AE48FD-F64B-03EE-6423-06756D953215}"/>
              </a:ext>
            </a:extLst>
          </p:cNvPr>
          <p:cNvPicPr>
            <a:picLocks noChangeAspect="1"/>
          </p:cNvPicPr>
          <p:nvPr/>
        </p:nvPicPr>
        <p:blipFill>
          <a:blip r:embed="rId3"/>
          <a:stretch>
            <a:fillRect/>
          </a:stretch>
        </p:blipFill>
        <p:spPr>
          <a:xfrm>
            <a:off x="6003475" y="1249913"/>
            <a:ext cx="3156000" cy="4734000"/>
          </a:xfrm>
          <a:prstGeom prst="rect">
            <a:avLst/>
          </a:prstGeom>
        </p:spPr>
      </p:pic>
    </p:spTree>
    <p:extLst>
      <p:ext uri="{BB962C8B-B14F-4D97-AF65-F5344CB8AC3E}">
        <p14:creationId xmlns:p14="http://schemas.microsoft.com/office/powerpoint/2010/main" val="3461181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14A30D-9F4E-0A4A-9291-045503C3355E}"/>
              </a:ext>
            </a:extLst>
          </p:cNvPr>
          <p:cNvSpPr>
            <a:spLocks noGrp="1"/>
          </p:cNvSpPr>
          <p:nvPr>
            <p:ph type="title"/>
          </p:nvPr>
        </p:nvSpPr>
        <p:spPr>
          <a:xfrm>
            <a:off x="848445" y="0"/>
            <a:ext cx="10585450" cy="1048678"/>
          </a:xfrm>
        </p:spPr>
        <p:txBody>
          <a:bodyPr/>
          <a:lstStyle/>
          <a:p>
            <a:r>
              <a:rPr lang="en-NZ" dirty="0">
                <a:latin typeface="Calibri" panose="020F0502020204030204" pitchFamily="34" charset="0"/>
                <a:ea typeface="Calibri" panose="020F0502020204030204" pitchFamily="34" charset="0"/>
                <a:cs typeface="Calibri" panose="020F0502020204030204" pitchFamily="34" charset="0"/>
              </a:rPr>
              <a:t>Health data: Hospitalisations</a:t>
            </a:r>
          </a:p>
        </p:txBody>
      </p:sp>
      <p:sp>
        <p:nvSpPr>
          <p:cNvPr id="6" name="TextBox 5">
            <a:extLst>
              <a:ext uri="{FF2B5EF4-FFF2-40B4-BE49-F238E27FC236}">
                <a16:creationId xmlns:a16="http://schemas.microsoft.com/office/drawing/2014/main" id="{9E628578-929A-4B40-FCD8-DEFFFE128DAA}"/>
              </a:ext>
            </a:extLst>
          </p:cNvPr>
          <p:cNvSpPr txBox="1"/>
          <p:nvPr/>
        </p:nvSpPr>
        <p:spPr>
          <a:xfrm>
            <a:off x="1402961" y="5748046"/>
            <a:ext cx="4695988" cy="261610"/>
          </a:xfrm>
          <a:prstGeom prst="rect">
            <a:avLst/>
          </a:prstGeom>
          <a:noFill/>
        </p:spPr>
        <p:txBody>
          <a:bodyPr wrap="square" lIns="91440" tIns="45720" rIns="91440" bIns="45720" rtlCol="0" anchor="t">
            <a:spAutoFit/>
          </a:bodyPr>
          <a:lstStyle/>
          <a:p>
            <a:r>
              <a:rPr lang="en-GB" sz="1100" dirty="0">
                <a:solidFill>
                  <a:schemeClr val="accent5"/>
                </a:solidFill>
                <a:latin typeface="Aptos"/>
              </a:rPr>
              <a:t>Figure 7: Quarterly hospitalisations from road crashes </a:t>
            </a:r>
            <a:endParaRPr lang="en-NZ" sz="1100" dirty="0">
              <a:solidFill>
                <a:schemeClr val="accent5"/>
              </a:solidFill>
              <a:latin typeface="Aptos"/>
            </a:endParaRPr>
          </a:p>
        </p:txBody>
      </p:sp>
      <p:sp>
        <p:nvSpPr>
          <p:cNvPr id="7" name="TextBox 6">
            <a:extLst>
              <a:ext uri="{FF2B5EF4-FFF2-40B4-BE49-F238E27FC236}">
                <a16:creationId xmlns:a16="http://schemas.microsoft.com/office/drawing/2014/main" id="{CFEDAD94-5323-D7EE-A9D5-69F876A146B9}"/>
              </a:ext>
            </a:extLst>
          </p:cNvPr>
          <p:cNvSpPr txBox="1"/>
          <p:nvPr/>
        </p:nvSpPr>
        <p:spPr>
          <a:xfrm>
            <a:off x="7533555" y="920621"/>
            <a:ext cx="3810000" cy="4524315"/>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GB" sz="1600" dirty="0">
                <a:solidFill>
                  <a:schemeClr val="accent5"/>
                </a:solidFill>
                <a:latin typeface="Aptos" panose="020B0004020202020204" pitchFamily="34" charset="0"/>
                <a:cs typeface="Calibri" panose="020F0502020204030204" pitchFamily="34" charset="0"/>
              </a:rPr>
              <a:t>This data shows people admitted to hospital and tagged as ‘traffic accidents’.</a:t>
            </a:r>
          </a:p>
          <a:p>
            <a:pPr marL="285750" indent="-285750">
              <a:buFont typeface="Arial" panose="020B0604020202020204" pitchFamily="34" charset="0"/>
              <a:buChar char="•"/>
            </a:pPr>
            <a:endParaRPr lang="en-GB" sz="1600" dirty="0">
              <a:solidFill>
                <a:schemeClr val="accent5"/>
              </a:solidFill>
              <a:latin typeface="Aptos" panose="020B000402020202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accent5"/>
                </a:solidFill>
                <a:latin typeface="Aptos" panose="020B0004020202020204" pitchFamily="34" charset="0"/>
                <a:cs typeface="Calibri" panose="020F0502020204030204" pitchFamily="34" charset="0"/>
              </a:rPr>
              <a:t>Hospital stays for over 7 days capture more severe serious injuries. This data includes cases with or without a matched Crash Analysis System (CAS) record.</a:t>
            </a:r>
          </a:p>
          <a:p>
            <a:pPr marL="285750" indent="-285750">
              <a:buFont typeface="Arial" panose="020B0604020202020204" pitchFamily="34" charset="0"/>
              <a:buChar char="•"/>
            </a:pPr>
            <a:endParaRPr lang="en-GB" sz="1600" dirty="0">
              <a:solidFill>
                <a:schemeClr val="accent5"/>
              </a:solidFill>
              <a:latin typeface="Aptos" panose="020B000402020202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accent5"/>
                </a:solidFill>
                <a:latin typeface="Aptos" panose="020B0004020202020204" pitchFamily="34" charset="0"/>
                <a:cs typeface="Calibri" panose="020F0502020204030204" pitchFamily="34" charset="0"/>
              </a:rPr>
              <a:t>From 1 January – 31 March 2026, this data shows 18 fatalities and 588 hospitalisations for over 7 days. </a:t>
            </a:r>
          </a:p>
          <a:p>
            <a:endParaRPr lang="en-GB" sz="1600" dirty="0">
              <a:solidFill>
                <a:schemeClr val="accent5"/>
              </a:solidFill>
              <a:latin typeface="Aptos" panose="020B000402020202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accent5"/>
                </a:solidFill>
                <a:latin typeface="Aptos"/>
                <a:cs typeface="Calibri"/>
              </a:rPr>
              <a:t>Data was provided on 5 May 2026. Recent data is provisional for up to 6 months, as denoted by the dotted lines.</a:t>
            </a:r>
          </a:p>
        </p:txBody>
      </p:sp>
      <p:pic>
        <p:nvPicPr>
          <p:cNvPr id="4" name="Picture 3">
            <a:extLst>
              <a:ext uri="{FF2B5EF4-FFF2-40B4-BE49-F238E27FC236}">
                <a16:creationId xmlns:a16="http://schemas.microsoft.com/office/drawing/2014/main" id="{B090BF5D-902E-5DB3-A929-D60B0867B84D}"/>
              </a:ext>
            </a:extLst>
          </p:cNvPr>
          <p:cNvPicPr>
            <a:picLocks noChangeAspect="1"/>
          </p:cNvPicPr>
          <p:nvPr/>
        </p:nvPicPr>
        <p:blipFill>
          <a:blip r:embed="rId2"/>
          <a:stretch>
            <a:fillRect/>
          </a:stretch>
        </p:blipFill>
        <p:spPr>
          <a:xfrm>
            <a:off x="500269" y="1162878"/>
            <a:ext cx="6042991" cy="4532243"/>
          </a:xfrm>
          <a:prstGeom prst="rect">
            <a:avLst/>
          </a:prstGeom>
        </p:spPr>
      </p:pic>
    </p:spTree>
    <p:extLst>
      <p:ext uri="{BB962C8B-B14F-4D97-AF65-F5344CB8AC3E}">
        <p14:creationId xmlns:p14="http://schemas.microsoft.com/office/powerpoint/2010/main" val="2412181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6A89F6-C32E-AF4C-C439-AC15418DFEBC}"/>
              </a:ext>
            </a:extLst>
          </p:cNvPr>
          <p:cNvSpPr>
            <a:spLocks noGrp="1"/>
          </p:cNvSpPr>
          <p:nvPr>
            <p:ph type="title"/>
          </p:nvPr>
        </p:nvSpPr>
        <p:spPr>
          <a:xfrm>
            <a:off x="547402" y="0"/>
            <a:ext cx="11293442" cy="1049338"/>
          </a:xfrm>
        </p:spPr>
        <p:txBody>
          <a:bodyPr/>
          <a:lstStyle/>
          <a:p>
            <a:r>
              <a:rPr lang="en-NZ" sz="3400" dirty="0">
                <a:latin typeface="Calibri" panose="020F0502020204030204" pitchFamily="34" charset="0"/>
                <a:ea typeface="Calibri" panose="020F0502020204030204" pitchFamily="34" charset="0"/>
                <a:cs typeface="Calibri" panose="020F0502020204030204" pitchFamily="34" charset="0"/>
              </a:rPr>
              <a:t>ACC data: New claims funded from the ‘Motor Vehicle’ account </a:t>
            </a:r>
          </a:p>
        </p:txBody>
      </p:sp>
      <p:sp>
        <p:nvSpPr>
          <p:cNvPr id="5" name="TextBox 4">
            <a:extLst>
              <a:ext uri="{FF2B5EF4-FFF2-40B4-BE49-F238E27FC236}">
                <a16:creationId xmlns:a16="http://schemas.microsoft.com/office/drawing/2014/main" id="{B8A51C9A-7CAF-2D7B-AC1D-EF7985BAFAEE}"/>
              </a:ext>
            </a:extLst>
          </p:cNvPr>
          <p:cNvSpPr txBox="1"/>
          <p:nvPr/>
        </p:nvSpPr>
        <p:spPr>
          <a:xfrm>
            <a:off x="1402351" y="5710359"/>
            <a:ext cx="4707297" cy="430887"/>
          </a:xfrm>
          <a:prstGeom prst="rect">
            <a:avLst/>
          </a:prstGeom>
          <a:noFill/>
        </p:spPr>
        <p:txBody>
          <a:bodyPr wrap="square" rtlCol="0">
            <a:spAutoFit/>
          </a:bodyPr>
          <a:lstStyle/>
          <a:p>
            <a:r>
              <a:rPr lang="en-GB" sz="1100" dirty="0">
                <a:solidFill>
                  <a:schemeClr val="accent5"/>
                </a:solidFill>
                <a:latin typeface="Aptos" panose="020B0004020202020204" pitchFamily="34" charset="0"/>
              </a:rPr>
              <a:t>Figure 8: Quarterly new ACC claims funded from ‘Motor Vehicle’ account</a:t>
            </a:r>
          </a:p>
          <a:p>
            <a:r>
              <a:rPr lang="en-GB" sz="1100" dirty="0">
                <a:solidFill>
                  <a:schemeClr val="accent5"/>
                </a:solidFill>
                <a:latin typeface="Aptos" panose="020B0004020202020204" pitchFamily="34" charset="0"/>
              </a:rPr>
              <a:t>Data was extracted on 2 July 2026.</a:t>
            </a:r>
            <a:endParaRPr lang="en-NZ" sz="1100" dirty="0">
              <a:solidFill>
                <a:schemeClr val="accent5"/>
              </a:solidFill>
              <a:latin typeface="Aptos" panose="020B0004020202020204" pitchFamily="34" charset="0"/>
            </a:endParaRPr>
          </a:p>
        </p:txBody>
      </p:sp>
      <p:sp>
        <p:nvSpPr>
          <p:cNvPr id="6" name="TextBox 5">
            <a:extLst>
              <a:ext uri="{FF2B5EF4-FFF2-40B4-BE49-F238E27FC236}">
                <a16:creationId xmlns:a16="http://schemas.microsoft.com/office/drawing/2014/main" id="{2509C7B7-84AB-9BB9-08AE-782B5EAD63CD}"/>
              </a:ext>
            </a:extLst>
          </p:cNvPr>
          <p:cNvSpPr txBox="1"/>
          <p:nvPr/>
        </p:nvSpPr>
        <p:spPr>
          <a:xfrm>
            <a:off x="7663200" y="1795733"/>
            <a:ext cx="3810000" cy="2062103"/>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GB" sz="1600" dirty="0">
                <a:solidFill>
                  <a:schemeClr val="accent5"/>
                </a:solidFill>
                <a:latin typeface="Aptos" panose="020B0004020202020204" pitchFamily="34" charset="0"/>
                <a:cs typeface="Calibri" panose="020F0502020204030204" pitchFamily="34" charset="0"/>
              </a:rPr>
              <a:t>This data shows new ACC claims for accidents that were funded from the motor vehicle account.</a:t>
            </a:r>
          </a:p>
          <a:p>
            <a:pPr marL="285750" indent="-285750">
              <a:buFont typeface="Arial" panose="020B0604020202020204" pitchFamily="34" charset="0"/>
              <a:buChar char="•"/>
            </a:pPr>
            <a:endParaRPr lang="en-GB" sz="1600" dirty="0">
              <a:solidFill>
                <a:schemeClr val="accent5"/>
              </a:solidFill>
              <a:latin typeface="Aptos" panose="020B000402020202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accent5"/>
                </a:solidFill>
                <a:latin typeface="Aptos"/>
                <a:cs typeface="Calibri"/>
              </a:rPr>
              <a:t>From 1 January to 31 March 2026, there were 8,914 new ACC claims for accidents that were funded from the motor vehicle account. </a:t>
            </a:r>
          </a:p>
        </p:txBody>
      </p:sp>
      <p:pic>
        <p:nvPicPr>
          <p:cNvPr id="3" name="Picture 2">
            <a:extLst>
              <a:ext uri="{FF2B5EF4-FFF2-40B4-BE49-F238E27FC236}">
                <a16:creationId xmlns:a16="http://schemas.microsoft.com/office/drawing/2014/main" id="{1B6B6550-D210-8F61-1705-502CB9980FE0}"/>
              </a:ext>
            </a:extLst>
          </p:cNvPr>
          <p:cNvPicPr>
            <a:picLocks noChangeAspect="1"/>
          </p:cNvPicPr>
          <p:nvPr/>
        </p:nvPicPr>
        <p:blipFill>
          <a:blip r:embed="rId2"/>
          <a:stretch>
            <a:fillRect/>
          </a:stretch>
        </p:blipFill>
        <p:spPr>
          <a:xfrm>
            <a:off x="803275" y="1467818"/>
            <a:ext cx="5390848" cy="4043136"/>
          </a:xfrm>
          <a:prstGeom prst="rect">
            <a:avLst/>
          </a:prstGeom>
        </p:spPr>
      </p:pic>
    </p:spTree>
    <p:extLst>
      <p:ext uri="{BB962C8B-B14F-4D97-AF65-F5344CB8AC3E}">
        <p14:creationId xmlns:p14="http://schemas.microsoft.com/office/powerpoint/2010/main" val="3835610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64034C-AB82-3E7C-8ECB-321C4983C79A}"/>
              </a:ext>
            </a:extLst>
          </p:cNvPr>
          <p:cNvSpPr txBox="1">
            <a:spLocks noGrp="1"/>
          </p:cNvSpPr>
          <p:nvPr>
            <p:ph type="body" sz="quarter" idx="12"/>
          </p:nvPr>
        </p:nvSpPr>
        <p:spPr>
          <a:xfrm>
            <a:off x="803275" y="1808163"/>
            <a:ext cx="10585450" cy="2523768"/>
          </a:xfrm>
          <a:prstGeom prst="rect">
            <a:avLst/>
          </a:prstGeom>
          <a:noFill/>
        </p:spPr>
        <p:txBody>
          <a:bodyPr wrap="square" rtlCol="0">
            <a:spAutoFit/>
          </a:bodyPr>
          <a:lstStyle/>
          <a:p>
            <a:r>
              <a:rPr lang="en-NZ" sz="1600" dirty="0">
                <a:solidFill>
                  <a:schemeClr val="bg2"/>
                </a:solidFill>
                <a:latin typeface="Calibri" panose="020F0502020204030204" pitchFamily="34" charset="0"/>
                <a:ea typeface="Calibri" panose="020F0502020204030204" pitchFamily="34" charset="0"/>
                <a:cs typeface="Calibri" panose="020F0502020204030204" pitchFamily="34" charset="0"/>
              </a:rPr>
              <a:t>This report has been compiled by the Ministry for Cities, Environment, Regions and Transport (the Ministry) with input from New Zealand Transport Agency (NZTA), New Zealand Police (Police), and the Accident Compensation Corporation (ACC). Updates on outputs are reported by lead agencies from 1 April 2026 to 30 June 2026. </a:t>
            </a:r>
          </a:p>
          <a:p>
            <a:endParaRPr lang="en-NZ"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r>
              <a:rPr lang="en-NZ" sz="1600" dirty="0">
                <a:solidFill>
                  <a:schemeClr val="bg2"/>
                </a:solidFill>
                <a:latin typeface="Calibri" panose="020F0502020204030204" pitchFamily="34" charset="0"/>
                <a:ea typeface="Calibri" panose="020F0502020204030204" pitchFamily="34" charset="0"/>
                <a:cs typeface="Calibri" panose="020F0502020204030204" pitchFamily="34" charset="0"/>
              </a:rPr>
              <a:t>Road safety data is reported from 1 January 2026 to 31 March 2026. This is due to the lag in data availability. </a:t>
            </a:r>
            <a:r>
              <a:rPr lang="en-GB" sz="1600" dirty="0">
                <a:solidFill>
                  <a:schemeClr val="bg2"/>
                </a:solidFill>
                <a:latin typeface="Calibri" panose="020F0502020204030204" pitchFamily="34" charset="0"/>
                <a:ea typeface="Calibri" panose="020F0502020204030204" pitchFamily="34" charset="0"/>
                <a:cs typeface="Calibri" panose="020F0502020204030204" pitchFamily="34" charset="0"/>
              </a:rPr>
              <a:t>The Crash Analysis System (CAS) contains data on crashes as reported by Police. Data from recent months is considered provisional (denoted by dotted lines), as some crash information may not be complete (</a:t>
            </a:r>
            <a:r>
              <a:rPr lang="en-GB"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eg</a:t>
            </a:r>
            <a:r>
              <a:rPr lang="en-GB" sz="1600" dirty="0">
                <a:solidFill>
                  <a:schemeClr val="bg2"/>
                </a:solidFill>
                <a:latin typeface="Calibri" panose="020F0502020204030204" pitchFamily="34" charset="0"/>
                <a:ea typeface="Calibri" panose="020F0502020204030204" pitchFamily="34" charset="0"/>
                <a:cs typeface="Calibri" panose="020F0502020204030204" pitchFamily="34" charset="0"/>
              </a:rPr>
              <a:t>, tests for drugs and/or alcohol have been performed but the results have not yet been entered into CAS). This is more common for serious injury crashes. CAS data for this report was extracted on 29 June 2026.</a:t>
            </a:r>
            <a:endParaRPr lang="en-NZ"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7932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3C4502DE-EA73-0789-0954-26D632190267}"/>
              </a:ext>
            </a:extLst>
          </p:cNvPr>
          <p:cNvSpPr>
            <a:spLocks noGrp="1"/>
          </p:cNvSpPr>
          <p:nvPr>
            <p:ph type="title"/>
          </p:nvPr>
        </p:nvSpPr>
        <p:spPr>
          <a:xfrm>
            <a:off x="803274" y="2380322"/>
            <a:ext cx="10833759" cy="1048678"/>
          </a:xfrm>
        </p:spPr>
        <p:txBody>
          <a:bodyPr/>
          <a:lstStyle/>
          <a:p>
            <a:pPr fontAlgn="ctr"/>
            <a:r>
              <a:rPr lang="en-GB" sz="5400" dirty="0">
                <a:solidFill>
                  <a:schemeClr val="bg1"/>
                </a:solidFill>
                <a:latin typeface="Calibri" panose="020F0502020204030204" pitchFamily="34" charset="0"/>
                <a:ea typeface="Calibri" panose="020F0502020204030204" pitchFamily="34" charset="0"/>
                <a:cs typeface="Calibri" panose="020F0502020204030204" pitchFamily="34" charset="0"/>
              </a:rPr>
              <a:t>Update on Key Actions</a:t>
            </a:r>
            <a:endParaRPr lang="en-US" sz="5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Content Placeholder 29">
            <a:extLst>
              <a:ext uri="{FF2B5EF4-FFF2-40B4-BE49-F238E27FC236}">
                <a16:creationId xmlns:a16="http://schemas.microsoft.com/office/drawing/2014/main" id="{8A4489A6-D934-86B4-1408-9ECE56106F43}"/>
              </a:ext>
            </a:extLst>
          </p:cNvPr>
          <p:cNvSpPr>
            <a:spLocks noGrp="1"/>
          </p:cNvSpPr>
          <p:nvPr>
            <p:ph idx="11"/>
          </p:nvPr>
        </p:nvSpPr>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1 April 2026 – 30 June 2026</a:t>
            </a: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A0C06E1-2986-DD08-0605-53EE90963070}"/>
              </a:ext>
            </a:extLst>
          </p:cNvPr>
          <p:cNvPicPr>
            <a:picLocks noChangeAspect="1"/>
          </p:cNvPicPr>
          <p:nvPr/>
        </p:nvPicPr>
        <p:blipFill>
          <a:blip r:embed="rId2"/>
          <a:stretch>
            <a:fillRect/>
          </a:stretch>
        </p:blipFill>
        <p:spPr>
          <a:xfrm>
            <a:off x="803275" y="5058502"/>
            <a:ext cx="2127688" cy="640135"/>
          </a:xfrm>
          <a:prstGeom prst="rect">
            <a:avLst/>
          </a:prstGeom>
        </p:spPr>
      </p:pic>
      <p:pic>
        <p:nvPicPr>
          <p:cNvPr id="5" name="Picture 4">
            <a:extLst>
              <a:ext uri="{FF2B5EF4-FFF2-40B4-BE49-F238E27FC236}">
                <a16:creationId xmlns:a16="http://schemas.microsoft.com/office/drawing/2014/main" id="{462C9EA1-29F4-3B3E-9C43-B19BCB5E60AA}"/>
              </a:ext>
            </a:extLst>
          </p:cNvPr>
          <p:cNvPicPr>
            <a:picLocks noChangeAspect="1"/>
          </p:cNvPicPr>
          <p:nvPr/>
        </p:nvPicPr>
        <p:blipFill>
          <a:blip r:embed="rId3"/>
          <a:stretch>
            <a:fillRect/>
          </a:stretch>
        </p:blipFill>
        <p:spPr>
          <a:xfrm>
            <a:off x="3339997" y="5058501"/>
            <a:ext cx="4066384" cy="640135"/>
          </a:xfrm>
          <a:prstGeom prst="rect">
            <a:avLst/>
          </a:prstGeom>
        </p:spPr>
      </p:pic>
    </p:spTree>
    <p:extLst>
      <p:ext uri="{BB962C8B-B14F-4D97-AF65-F5344CB8AC3E}">
        <p14:creationId xmlns:p14="http://schemas.microsoft.com/office/powerpoint/2010/main" val="1564898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6102281-500E-2606-995D-4B4D3233FD5A}"/>
              </a:ext>
            </a:extLst>
          </p:cNvPr>
          <p:cNvSpPr>
            <a:spLocks noGrp="1"/>
          </p:cNvSpPr>
          <p:nvPr>
            <p:ph type="title"/>
          </p:nvPr>
        </p:nvSpPr>
        <p:spPr>
          <a:xfrm>
            <a:off x="803275" y="219075"/>
            <a:ext cx="10585450" cy="1049338"/>
          </a:xfrm>
        </p:spPr>
        <p:txBody>
          <a:bodyPr/>
          <a:lstStyle/>
          <a:p>
            <a:r>
              <a:rPr lang="en-NZ" sz="3600" dirty="0">
                <a:latin typeface="Calibri" panose="020F0502020204030204" pitchFamily="34" charset="0"/>
                <a:ea typeface="Calibri" panose="020F0502020204030204" pitchFamily="34" charset="0"/>
                <a:cs typeface="Calibri" panose="020F0502020204030204" pitchFamily="34" charset="0"/>
              </a:rPr>
              <a:t>Road Policing Investment Programme (</a:t>
            </a:r>
            <a:r>
              <a:rPr lang="en-NZ" sz="3600" dirty="0" err="1">
                <a:latin typeface="Calibri" panose="020F0502020204030204" pitchFamily="34" charset="0"/>
                <a:ea typeface="Calibri" panose="020F0502020204030204" pitchFamily="34" charset="0"/>
                <a:cs typeface="Calibri" panose="020F0502020204030204" pitchFamily="34" charset="0"/>
              </a:rPr>
              <a:t>RPIP</a:t>
            </a:r>
            <a:r>
              <a:rPr lang="en-NZ" sz="3600" dirty="0">
                <a:latin typeface="Calibri" panose="020F0502020204030204" pitchFamily="34" charset="0"/>
                <a:ea typeface="Calibri" panose="020F0502020204030204" pitchFamily="34" charset="0"/>
                <a:cs typeface="Calibri" panose="020F0502020204030204" pitchFamily="34" charset="0"/>
              </a:rPr>
              <a:t>) update </a:t>
            </a:r>
          </a:p>
        </p:txBody>
      </p:sp>
      <p:sp>
        <p:nvSpPr>
          <p:cNvPr id="7" name="Text Placeholder 6">
            <a:extLst>
              <a:ext uri="{FF2B5EF4-FFF2-40B4-BE49-F238E27FC236}">
                <a16:creationId xmlns:a16="http://schemas.microsoft.com/office/drawing/2014/main" id="{0792C641-81A7-FEAD-87E5-8D297B33CDFE}"/>
              </a:ext>
            </a:extLst>
          </p:cNvPr>
          <p:cNvSpPr txBox="1">
            <a:spLocks noGrp="1"/>
          </p:cNvSpPr>
          <p:nvPr>
            <p:ph type="body" sz="quarter" idx="12"/>
          </p:nvPr>
        </p:nvSpPr>
        <p:spPr>
          <a:xfrm>
            <a:off x="1287283" y="5473932"/>
            <a:ext cx="9617434" cy="215444"/>
          </a:xfrm>
          <a:prstGeom prst="rect">
            <a:avLst/>
          </a:prstGeom>
          <a:noFill/>
        </p:spPr>
        <p:txBody>
          <a:bodyPr wrap="square" rtlCol="0">
            <a:spAutoFit/>
          </a:bodyPr>
          <a:lstStyle/>
          <a:p>
            <a:r>
              <a:rPr lang="en-NZ"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RPIP</a:t>
            </a:r>
            <a:r>
              <a:rPr lang="en-NZ" sz="1400" dirty="0">
                <a:solidFill>
                  <a:schemeClr val="bg2"/>
                </a:solidFill>
                <a:latin typeface="Calibri" panose="020F0502020204030204" pitchFamily="34" charset="0"/>
                <a:ea typeface="Calibri" panose="020F0502020204030204" pitchFamily="34" charset="0"/>
                <a:cs typeface="Calibri" panose="020F0502020204030204" pitchFamily="34" charset="0"/>
              </a:rPr>
              <a:t> outcomes framework: </a:t>
            </a:r>
            <a:r>
              <a:rPr lang="en-NZ" sz="1200" b="0" dirty="0">
                <a:solidFill>
                  <a:schemeClr val="bg2"/>
                </a:solidFill>
                <a:latin typeface="Aptos" panose="020B0004020202020204" pitchFamily="34" charset="0"/>
                <a:hlinkClick r:id="rId2">
                  <a:extLst>
                    <a:ext uri="{A12FA001-AC4F-418D-AE19-62706E023703}">
                      <ahyp:hlinkClr xmlns:ahyp="http://schemas.microsoft.com/office/drawing/2018/hyperlinkcolor" val="tx"/>
                    </a:ext>
                  </a:extLst>
                </a:hlinkClick>
              </a:rPr>
              <a:t>www.beehive.govt.nz/sites/default/files/2024-08/Road%20Policing%20Investment%20Programme%202024-27.pdf</a:t>
            </a:r>
            <a:endParaRPr lang="en-GB" sz="1200" b="0" u="sng" dirty="0">
              <a:solidFill>
                <a:schemeClr val="bg2"/>
              </a:solidFill>
              <a:latin typeface="Aptos" panose="020B0004020202020204" pitchFamily="34" charset="0"/>
            </a:endParaRPr>
          </a:p>
        </p:txBody>
      </p:sp>
      <p:graphicFrame>
        <p:nvGraphicFramePr>
          <p:cNvPr id="5" name="Table 4">
            <a:extLst>
              <a:ext uri="{FF2B5EF4-FFF2-40B4-BE49-F238E27FC236}">
                <a16:creationId xmlns:a16="http://schemas.microsoft.com/office/drawing/2014/main" id="{BA49E7C2-2115-A30A-B40A-3DDAE2921D66}"/>
              </a:ext>
            </a:extLst>
          </p:cNvPr>
          <p:cNvGraphicFramePr>
            <a:graphicFrameLocks noGrp="1"/>
          </p:cNvGraphicFramePr>
          <p:nvPr>
            <p:extLst>
              <p:ext uri="{D42A27DB-BD31-4B8C-83A1-F6EECF244321}">
                <p14:modId xmlns:p14="http://schemas.microsoft.com/office/powerpoint/2010/main" val="2944121734"/>
              </p:ext>
            </p:extLst>
          </p:nvPr>
        </p:nvGraphicFramePr>
        <p:xfrm>
          <a:off x="803275" y="1510710"/>
          <a:ext cx="10585452" cy="3496916"/>
        </p:xfrm>
        <a:graphic>
          <a:graphicData uri="http://schemas.openxmlformats.org/drawingml/2006/table">
            <a:tbl>
              <a:tblPr firstRow="1" firstCol="1" bandRow="1"/>
              <a:tblGrid>
                <a:gridCol w="3302899">
                  <a:extLst>
                    <a:ext uri="{9D8B030D-6E8A-4147-A177-3AD203B41FA5}">
                      <a16:colId xmlns:a16="http://schemas.microsoft.com/office/drawing/2014/main" val="2825383588"/>
                    </a:ext>
                  </a:extLst>
                </a:gridCol>
                <a:gridCol w="1164566">
                  <a:extLst>
                    <a:ext uri="{9D8B030D-6E8A-4147-A177-3AD203B41FA5}">
                      <a16:colId xmlns:a16="http://schemas.microsoft.com/office/drawing/2014/main" val="1615791456"/>
                    </a:ext>
                  </a:extLst>
                </a:gridCol>
                <a:gridCol w="1155939">
                  <a:extLst>
                    <a:ext uri="{9D8B030D-6E8A-4147-A177-3AD203B41FA5}">
                      <a16:colId xmlns:a16="http://schemas.microsoft.com/office/drawing/2014/main" val="936636718"/>
                    </a:ext>
                  </a:extLst>
                </a:gridCol>
                <a:gridCol w="1328468">
                  <a:extLst>
                    <a:ext uri="{9D8B030D-6E8A-4147-A177-3AD203B41FA5}">
                      <a16:colId xmlns:a16="http://schemas.microsoft.com/office/drawing/2014/main" val="3850041256"/>
                    </a:ext>
                  </a:extLst>
                </a:gridCol>
                <a:gridCol w="1043796">
                  <a:extLst>
                    <a:ext uri="{9D8B030D-6E8A-4147-A177-3AD203B41FA5}">
                      <a16:colId xmlns:a16="http://schemas.microsoft.com/office/drawing/2014/main" val="3934182443"/>
                    </a:ext>
                  </a:extLst>
                </a:gridCol>
                <a:gridCol w="1259457">
                  <a:extLst>
                    <a:ext uri="{9D8B030D-6E8A-4147-A177-3AD203B41FA5}">
                      <a16:colId xmlns:a16="http://schemas.microsoft.com/office/drawing/2014/main" val="1043151311"/>
                    </a:ext>
                  </a:extLst>
                </a:gridCol>
                <a:gridCol w="1330327">
                  <a:extLst>
                    <a:ext uri="{9D8B030D-6E8A-4147-A177-3AD203B41FA5}">
                      <a16:colId xmlns:a16="http://schemas.microsoft.com/office/drawing/2014/main" val="3447695435"/>
                    </a:ext>
                  </a:extLst>
                </a:gridCol>
              </a:tblGrid>
              <a:tr h="448354">
                <a:tc>
                  <a:txBody>
                    <a:bodyPr/>
                    <a:lstStyle/>
                    <a:p>
                      <a:pPr>
                        <a:buNone/>
                      </a:pPr>
                      <a:r>
                        <a:rPr lang="en-NZ" sz="1300" b="1" dirty="0">
                          <a:solidFill>
                            <a:srgbClr val="FFFFFF"/>
                          </a:solidFill>
                          <a:effectLst/>
                          <a:latin typeface="Aptos" panose="020B0004020202020204" pitchFamily="34" charset="0"/>
                          <a:ea typeface="Aptos" panose="020B0004020202020204" pitchFamily="34" charset="0"/>
                          <a:cs typeface="Aptos" panose="020B0004020202020204" pitchFamily="34" charset="0"/>
                        </a:rPr>
                        <a:t>Road policing activity </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4472C4"/>
                    </a:solidFill>
                  </a:tcPr>
                </a:tc>
                <a:tc>
                  <a:txBody>
                    <a:bodyPr/>
                    <a:lstStyle/>
                    <a:p>
                      <a:pPr algn="r">
                        <a:buNone/>
                      </a:pPr>
                      <a:r>
                        <a:rPr lang="en-NZ" sz="1300" b="1" dirty="0">
                          <a:solidFill>
                            <a:srgbClr val="FFFFFF"/>
                          </a:solidFill>
                          <a:effectLst/>
                          <a:latin typeface="Aptos" panose="020B0004020202020204" pitchFamily="34" charset="0"/>
                          <a:ea typeface="Aptos" panose="020B0004020202020204" pitchFamily="34" charset="0"/>
                          <a:cs typeface="Aptos" panose="020B0004020202020204" pitchFamily="34" charset="0"/>
                        </a:rPr>
                        <a:t>2025/26</a:t>
                      </a:r>
                    </a:p>
                    <a:p>
                      <a:pPr algn="r">
                        <a:buNone/>
                      </a:pPr>
                      <a:r>
                        <a:rPr lang="en-NZ" sz="1300" b="1" dirty="0">
                          <a:solidFill>
                            <a:srgbClr val="FFFFFF"/>
                          </a:solidFill>
                          <a:effectLst/>
                          <a:latin typeface="Aptos" panose="020B0004020202020204" pitchFamily="34" charset="0"/>
                        </a:rPr>
                        <a:t>Target</a:t>
                      </a:r>
                      <a:endParaRPr lang="en-NZ" sz="1100" dirty="0">
                        <a:effectLst/>
                        <a:latin typeface="Aptos" panose="020B0004020202020204" pitchFamily="34" charset="0"/>
                      </a:endParaRPr>
                    </a:p>
                  </a:txBody>
                  <a:tcPr marL="64735" marR="64735" marT="8991" marB="0" anchor="ctr">
                    <a:lnL>
                      <a:noFill/>
                    </a:lnL>
                    <a:lnR>
                      <a:noFill/>
                    </a:lnR>
                    <a:lnT w="12700" cap="flat" cmpd="sng" algn="ctr">
                      <a:solidFill>
                        <a:srgbClr val="000000"/>
                      </a:solidFill>
                      <a:prstDash val="solid"/>
                      <a:round/>
                      <a:headEnd type="none" w="med" len="med"/>
                      <a:tailEnd type="none" w="med" len="med"/>
                    </a:lnT>
                    <a:lnB>
                      <a:noFill/>
                    </a:lnB>
                    <a:solidFill>
                      <a:srgbClr val="4472C4"/>
                    </a:solidFill>
                  </a:tcPr>
                </a:tc>
                <a:tc>
                  <a:txBody>
                    <a:bodyPr/>
                    <a:lstStyle/>
                    <a:p>
                      <a:pPr algn="r">
                        <a:buNone/>
                      </a:pPr>
                      <a:r>
                        <a:rPr lang="en-NZ" sz="1300" b="1" dirty="0">
                          <a:solidFill>
                            <a:srgbClr val="FFFFFF"/>
                          </a:solidFill>
                          <a:effectLst/>
                          <a:latin typeface="Aptos" panose="020B0004020202020204" pitchFamily="34" charset="0"/>
                          <a:ea typeface="Aptos" panose="020B0004020202020204" pitchFamily="34" charset="0"/>
                          <a:cs typeface="Aptos" panose="020B0004020202020204" pitchFamily="34" charset="0"/>
                        </a:rPr>
                        <a:t>2025/26</a:t>
                      </a:r>
                      <a:endParaRPr lang="en-NZ" sz="1100" dirty="0">
                        <a:effectLst/>
                        <a:latin typeface="Aptos" panose="020B0004020202020204" pitchFamily="34" charset="0"/>
                        <a:ea typeface="Aptos" panose="020B0004020202020204" pitchFamily="34" charset="0"/>
                        <a:cs typeface="Aptos" panose="020B0004020202020204" pitchFamily="34" charset="0"/>
                      </a:endParaRPr>
                    </a:p>
                    <a:p>
                      <a:pPr algn="r">
                        <a:buNone/>
                      </a:pPr>
                      <a:r>
                        <a:rPr lang="en-NZ" sz="1300" b="1" dirty="0">
                          <a:solidFill>
                            <a:srgbClr val="FFFFFF"/>
                          </a:solidFill>
                          <a:effectLst/>
                          <a:latin typeface="Aptos" panose="020B0004020202020204" pitchFamily="34" charset="0"/>
                          <a:ea typeface="Aptos" panose="020B0004020202020204" pitchFamily="34" charset="0"/>
                          <a:cs typeface="Aptos" panose="020B0004020202020204" pitchFamily="34" charset="0"/>
                        </a:rPr>
                        <a:t>Delivery</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lnL>
                      <a:noFill/>
                    </a:lnL>
                    <a:lnR>
                      <a:noFill/>
                    </a:lnR>
                    <a:lnT w="12700" cap="flat" cmpd="sng" algn="ctr">
                      <a:solidFill>
                        <a:srgbClr val="000000"/>
                      </a:solidFill>
                      <a:prstDash val="solid"/>
                      <a:round/>
                      <a:headEnd type="none" w="med" len="med"/>
                      <a:tailEnd type="none" w="med" len="med"/>
                    </a:lnT>
                    <a:lnB>
                      <a:noFill/>
                    </a:lnB>
                    <a:solidFill>
                      <a:srgbClr val="4472C4"/>
                    </a:solidFill>
                  </a:tcPr>
                </a:tc>
                <a:tc>
                  <a:txBody>
                    <a:bodyPr/>
                    <a:lstStyle/>
                    <a:p>
                      <a:pPr algn="r">
                        <a:buNone/>
                      </a:pPr>
                      <a:r>
                        <a:rPr lang="en-NZ" sz="1300" b="1" dirty="0">
                          <a:solidFill>
                            <a:srgbClr val="FFFFFF"/>
                          </a:solidFill>
                          <a:effectLst/>
                          <a:latin typeface="Aptos" panose="020B0004020202020204" pitchFamily="34" charset="0"/>
                          <a:ea typeface="Aptos" panose="020B0004020202020204" pitchFamily="34" charset="0"/>
                          <a:cs typeface="Aptos" panose="020B0004020202020204" pitchFamily="34" charset="0"/>
                        </a:rPr>
                        <a:t>Difference to</a:t>
                      </a:r>
                      <a:endParaRPr lang="en-NZ" sz="1100" dirty="0">
                        <a:effectLst/>
                        <a:latin typeface="Aptos" panose="020B0004020202020204" pitchFamily="34" charset="0"/>
                        <a:ea typeface="Aptos" panose="020B0004020202020204" pitchFamily="34" charset="0"/>
                        <a:cs typeface="Aptos" panose="020B0004020202020204" pitchFamily="34" charset="0"/>
                      </a:endParaRPr>
                    </a:p>
                    <a:p>
                      <a:pPr algn="r">
                        <a:buNone/>
                      </a:pPr>
                      <a:r>
                        <a:rPr lang="en-NZ" sz="1300" b="1" dirty="0">
                          <a:solidFill>
                            <a:srgbClr val="FFFFFF"/>
                          </a:solidFill>
                          <a:effectLst/>
                          <a:latin typeface="Aptos" panose="020B0004020202020204" pitchFamily="34" charset="0"/>
                          <a:ea typeface="Aptos" panose="020B0004020202020204" pitchFamily="34" charset="0"/>
                          <a:cs typeface="Aptos" panose="020B0004020202020204" pitchFamily="34" charset="0"/>
                        </a:rPr>
                        <a:t>2025/26 target</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lnL>
                      <a:noFill/>
                    </a:lnL>
                    <a:lnR>
                      <a:noFill/>
                    </a:lnR>
                    <a:lnT w="12700" cap="flat" cmpd="sng" algn="ctr">
                      <a:solidFill>
                        <a:srgbClr val="000000"/>
                      </a:solidFill>
                      <a:prstDash val="solid"/>
                      <a:round/>
                      <a:headEnd type="none" w="med" len="med"/>
                      <a:tailEnd type="none" w="med" len="med"/>
                    </a:lnT>
                    <a:lnB>
                      <a:noFill/>
                    </a:lnB>
                    <a:solidFill>
                      <a:srgbClr val="4472C4"/>
                    </a:solidFill>
                  </a:tcPr>
                </a:tc>
                <a:tc>
                  <a:txBody>
                    <a:bodyPr/>
                    <a:lstStyle/>
                    <a:p>
                      <a:pPr algn="r">
                        <a:buNone/>
                      </a:pPr>
                      <a:r>
                        <a:rPr lang="en-NZ" sz="1300" b="1" dirty="0">
                          <a:solidFill>
                            <a:srgbClr val="FFFFFF"/>
                          </a:solidFill>
                          <a:effectLst/>
                          <a:latin typeface="Aptos" panose="020B0004020202020204" pitchFamily="34" charset="0"/>
                          <a:ea typeface="Aptos" panose="020B0004020202020204" pitchFamily="34" charset="0"/>
                          <a:cs typeface="Aptos" panose="020B0004020202020204" pitchFamily="34" charset="0"/>
                        </a:rPr>
                        <a:t>Quarterly target</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w="12700" cap="flat" cmpd="sng" algn="ctr">
                      <a:solidFill>
                        <a:srgbClr val="000000"/>
                      </a:solidFill>
                      <a:prstDash val="solid"/>
                      <a:round/>
                      <a:headEnd type="none" w="med" len="med"/>
                      <a:tailEnd type="none" w="med" len="med"/>
                    </a:lnT>
                    <a:lnB>
                      <a:noFill/>
                    </a:lnB>
                    <a:solidFill>
                      <a:srgbClr val="4472C4"/>
                    </a:solidFill>
                  </a:tcPr>
                </a:tc>
                <a:tc>
                  <a:txBody>
                    <a:bodyPr/>
                    <a:lstStyle/>
                    <a:p>
                      <a:pPr algn="r">
                        <a:buNone/>
                      </a:pPr>
                      <a:r>
                        <a:rPr lang="en-NZ" sz="1300" b="1" dirty="0">
                          <a:solidFill>
                            <a:srgbClr val="FFFFFF"/>
                          </a:solidFill>
                          <a:effectLst/>
                          <a:latin typeface="Aptos" panose="020B0004020202020204" pitchFamily="34" charset="0"/>
                          <a:ea typeface="Aptos" panose="020B0004020202020204" pitchFamily="34" charset="0"/>
                          <a:cs typeface="Aptos" panose="020B0004020202020204" pitchFamily="34" charset="0"/>
                        </a:rPr>
                        <a:t>April-June 2026 delivery </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w="12700" cap="flat" cmpd="sng" algn="ctr">
                      <a:solidFill>
                        <a:srgbClr val="000000"/>
                      </a:solidFill>
                      <a:prstDash val="solid"/>
                      <a:round/>
                      <a:headEnd type="none" w="med" len="med"/>
                      <a:tailEnd type="none" w="med" len="med"/>
                    </a:lnT>
                    <a:lnB>
                      <a:noFill/>
                    </a:lnB>
                    <a:solidFill>
                      <a:srgbClr val="4472C4"/>
                    </a:solidFill>
                  </a:tcPr>
                </a:tc>
                <a:tc>
                  <a:txBody>
                    <a:bodyPr/>
                    <a:lstStyle/>
                    <a:p>
                      <a:pPr algn="r">
                        <a:buNone/>
                      </a:pPr>
                      <a:r>
                        <a:rPr lang="en-NZ" sz="1300" b="1" dirty="0">
                          <a:solidFill>
                            <a:srgbClr val="FFFFFF"/>
                          </a:solidFill>
                          <a:effectLst/>
                          <a:latin typeface="Aptos" panose="020B0004020202020204" pitchFamily="34" charset="0"/>
                          <a:ea typeface="Aptos" panose="020B0004020202020204" pitchFamily="34" charset="0"/>
                          <a:cs typeface="Aptos" panose="020B0004020202020204" pitchFamily="34" charset="0"/>
                        </a:rPr>
                        <a:t>Difference to quarterly target</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4472C4"/>
                    </a:solidFill>
                  </a:tcPr>
                </a:tc>
                <a:extLst>
                  <a:ext uri="{0D108BD9-81ED-4DB2-BD59-A6C34878D82A}">
                    <a16:rowId xmlns:a16="http://schemas.microsoft.com/office/drawing/2014/main" val="1328313141"/>
                  </a:ext>
                </a:extLst>
              </a:tr>
              <a:tr h="326674">
                <a:tc>
                  <a:txBody>
                    <a:bodyPr/>
                    <a:lstStyle/>
                    <a:p>
                      <a:pP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Breath tests</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w="12700" cap="flat" cmpd="sng" algn="ctr">
                      <a:solidFill>
                        <a:srgbClr val="000000"/>
                      </a:solidFill>
                      <a:prstDash val="solid"/>
                      <a:round/>
                      <a:headEnd type="none" w="med" len="med"/>
                      <a:tailEnd type="none" w="med" len="med"/>
                    </a:lnL>
                    <a:lnR>
                      <a:noFill/>
                    </a:lnR>
                    <a:lnT>
                      <a:noFill/>
                    </a:lnT>
                    <a:lnB>
                      <a:noFill/>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3,300,000</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4,071,630</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0" marR="0" marT="0" marB="0" anchor="ctr">
                    <a:lnL>
                      <a:noFill/>
                    </a:lnL>
                    <a:lnR>
                      <a:noFill/>
                    </a:lnR>
                    <a:lnT>
                      <a:noFill/>
                    </a:lnT>
                    <a:lnB>
                      <a:noFill/>
                    </a:lnB>
                    <a:solidFill>
                      <a:srgbClr val="E9EBF5"/>
                    </a:solidFill>
                  </a:tcPr>
                </a:tc>
                <a:tc>
                  <a:txBody>
                    <a:bodyPr/>
                    <a:lstStyle/>
                    <a:p>
                      <a:pPr algn="r">
                        <a:buNone/>
                      </a:pPr>
                      <a:r>
                        <a:rPr lang="en-NZ" sz="1300" b="1" dirty="0">
                          <a:solidFill>
                            <a:srgbClr val="3B7D23"/>
                          </a:solidFill>
                          <a:effectLst/>
                          <a:latin typeface="Aptos" panose="020B0004020202020204" pitchFamily="34" charset="0"/>
                          <a:ea typeface="Aptos" panose="020B0004020202020204" pitchFamily="34" charset="0"/>
                          <a:cs typeface="Aptos" panose="020B0004020202020204" pitchFamily="34" charset="0"/>
                        </a:rPr>
                        <a:t>+ 771,630</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nchor="ctr">
                    <a:lnL>
                      <a:noFill/>
                    </a:lnL>
                    <a:lnR>
                      <a:noFill/>
                    </a:lnR>
                    <a:lnT>
                      <a:noFill/>
                    </a:lnT>
                    <a:lnB>
                      <a:noFill/>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825,000</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792,484</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E9EBF5"/>
                    </a:solidFill>
                  </a:tcPr>
                </a:tc>
                <a:tc>
                  <a:txBody>
                    <a:bodyPr/>
                    <a:lstStyle/>
                    <a:p>
                      <a:pPr algn="r">
                        <a:buNone/>
                      </a:pPr>
                      <a:r>
                        <a:rPr lang="en-NZ" sz="1300" b="1" dirty="0">
                          <a:solidFill>
                            <a:srgbClr val="FF0000"/>
                          </a:solidFill>
                          <a:effectLst/>
                          <a:latin typeface="Aptos" panose="020B0004020202020204" pitchFamily="34" charset="0"/>
                          <a:ea typeface="Aptos" panose="020B0004020202020204" pitchFamily="34" charset="0"/>
                          <a:cs typeface="Aptos" panose="020B0004020202020204" pitchFamily="34" charset="0"/>
                        </a:rPr>
                        <a:t>- 32,516</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w="12700" cap="flat" cmpd="sng" algn="ctr">
                      <a:solidFill>
                        <a:schemeClr val="tx1"/>
                      </a:solidFill>
                      <a:prstDash val="solid"/>
                      <a:round/>
                      <a:headEnd type="none" w="med" len="med"/>
                      <a:tailEnd type="none" w="med" len="med"/>
                    </a:lnR>
                    <a:lnT>
                      <a:noFill/>
                    </a:lnT>
                    <a:lnB>
                      <a:noFill/>
                    </a:lnB>
                    <a:solidFill>
                      <a:srgbClr val="E9EBF5"/>
                    </a:solidFill>
                  </a:tcPr>
                </a:tc>
                <a:extLst>
                  <a:ext uri="{0D108BD9-81ED-4DB2-BD59-A6C34878D82A}">
                    <a16:rowId xmlns:a16="http://schemas.microsoft.com/office/drawing/2014/main" val="1340206010"/>
                  </a:ext>
                </a:extLst>
              </a:tr>
              <a:tr h="422579">
                <a:tc>
                  <a:txBody>
                    <a:bodyPr/>
                    <a:lstStyle/>
                    <a:p>
                      <a:pP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Breath tests at high-risk times</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w="12700" cap="flat" cmpd="sng" algn="ctr">
                      <a:solidFill>
                        <a:srgbClr val="000000"/>
                      </a:solidFill>
                      <a:prstDash val="solid"/>
                      <a:round/>
                      <a:headEnd type="none" w="med" len="med"/>
                      <a:tailEnd type="none" w="med" len="med"/>
                    </a:lnL>
                    <a:lnR>
                      <a:noFill/>
                    </a:lnR>
                    <a:lnT>
                      <a:noFill/>
                    </a:lnT>
                    <a:lnB>
                      <a:noFill/>
                    </a:lnB>
                    <a:solidFill>
                      <a:srgbClr val="CFD5EA"/>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2,145,000</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CFD5EA"/>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2,814,515</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0" marR="0" marT="0" marB="0" anchor="ctr">
                    <a:lnL>
                      <a:noFill/>
                    </a:lnL>
                    <a:lnR>
                      <a:noFill/>
                    </a:lnR>
                    <a:lnT>
                      <a:noFill/>
                    </a:lnT>
                    <a:lnB>
                      <a:noFill/>
                    </a:lnB>
                    <a:solidFill>
                      <a:srgbClr val="CFD5EA"/>
                    </a:solidFill>
                  </a:tcPr>
                </a:tc>
                <a:tc>
                  <a:txBody>
                    <a:bodyPr/>
                    <a:lstStyle/>
                    <a:p>
                      <a:pPr algn="r">
                        <a:buNone/>
                      </a:pPr>
                      <a:r>
                        <a:rPr lang="en-NZ" sz="1300" b="1" dirty="0">
                          <a:solidFill>
                            <a:srgbClr val="3B7D23"/>
                          </a:solidFill>
                          <a:effectLst/>
                          <a:latin typeface="Aptos" panose="020B0004020202020204" pitchFamily="34" charset="0"/>
                          <a:ea typeface="Aptos" panose="020B0004020202020204" pitchFamily="34" charset="0"/>
                          <a:cs typeface="Aptos" panose="020B0004020202020204" pitchFamily="34" charset="0"/>
                        </a:rPr>
                        <a:t>+ 669,515</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nchor="ctr">
                    <a:lnL>
                      <a:noFill/>
                    </a:lnL>
                    <a:lnR>
                      <a:noFill/>
                    </a:lnR>
                    <a:lnT>
                      <a:noFill/>
                    </a:lnT>
                    <a:lnB>
                      <a:noFill/>
                    </a:lnB>
                    <a:solidFill>
                      <a:srgbClr val="CFD5EA"/>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536,250</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CFD5EA"/>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557,429</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CFD5EA"/>
                    </a:solidFill>
                  </a:tcPr>
                </a:tc>
                <a:tc>
                  <a:txBody>
                    <a:bodyPr/>
                    <a:lstStyle/>
                    <a:p>
                      <a:pPr algn="r">
                        <a:buNone/>
                      </a:pPr>
                      <a:r>
                        <a:rPr lang="en-NZ" sz="1300" b="1" dirty="0">
                          <a:solidFill>
                            <a:srgbClr val="3B7D23"/>
                          </a:solidFill>
                          <a:effectLst/>
                          <a:latin typeface="Aptos" panose="020B0004020202020204" pitchFamily="34" charset="0"/>
                          <a:ea typeface="Aptos" panose="020B0004020202020204" pitchFamily="34" charset="0"/>
                          <a:cs typeface="Aptos" panose="020B0004020202020204" pitchFamily="34" charset="0"/>
                        </a:rPr>
                        <a:t>+ 21,179</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w="12700" cap="flat" cmpd="sng" algn="ctr">
                      <a:solidFill>
                        <a:schemeClr val="tx1"/>
                      </a:solidFill>
                      <a:prstDash val="solid"/>
                      <a:round/>
                      <a:headEnd type="none" w="med" len="med"/>
                      <a:tailEnd type="none" w="med" len="med"/>
                    </a:lnR>
                    <a:lnT>
                      <a:noFill/>
                    </a:lnT>
                    <a:lnB>
                      <a:noFill/>
                    </a:lnB>
                    <a:solidFill>
                      <a:srgbClr val="CFD5EA"/>
                    </a:solidFill>
                  </a:tcPr>
                </a:tc>
                <a:extLst>
                  <a:ext uri="{0D108BD9-81ED-4DB2-BD59-A6C34878D82A}">
                    <a16:rowId xmlns:a16="http://schemas.microsoft.com/office/drawing/2014/main" val="2686972367"/>
                  </a:ext>
                </a:extLst>
              </a:tr>
              <a:tr h="447754">
                <a:tc>
                  <a:txBody>
                    <a:bodyPr/>
                    <a:lstStyle/>
                    <a:p>
                      <a:pP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Officer issued speed offences</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w="12700" cap="flat" cmpd="sng" algn="ctr">
                      <a:solidFill>
                        <a:srgbClr val="000000"/>
                      </a:solidFill>
                      <a:prstDash val="solid"/>
                      <a:round/>
                      <a:headEnd type="none" w="med" len="med"/>
                      <a:tailEnd type="none" w="med" len="med"/>
                    </a:lnL>
                    <a:lnR>
                      <a:noFill/>
                    </a:lnR>
                    <a:lnT>
                      <a:noFill/>
                    </a:lnT>
                    <a:lnB>
                      <a:noFill/>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430,000</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514,786</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0" marR="0" marT="0" marB="0" anchor="ctr">
                    <a:lnL>
                      <a:noFill/>
                    </a:lnL>
                    <a:lnR>
                      <a:noFill/>
                    </a:lnR>
                    <a:lnT>
                      <a:noFill/>
                    </a:lnT>
                    <a:lnB>
                      <a:noFill/>
                    </a:lnB>
                    <a:solidFill>
                      <a:srgbClr val="E9EBF5"/>
                    </a:solidFill>
                  </a:tcPr>
                </a:tc>
                <a:tc>
                  <a:txBody>
                    <a:bodyPr/>
                    <a:lstStyle/>
                    <a:p>
                      <a:pPr algn="r">
                        <a:buNone/>
                      </a:pPr>
                      <a:r>
                        <a:rPr lang="en-NZ" sz="1300" b="1" dirty="0">
                          <a:solidFill>
                            <a:srgbClr val="3B7D23"/>
                          </a:solidFill>
                          <a:effectLst/>
                          <a:latin typeface="Aptos" panose="020B0004020202020204" pitchFamily="34" charset="0"/>
                          <a:ea typeface="Aptos" panose="020B0004020202020204" pitchFamily="34" charset="0"/>
                          <a:cs typeface="Aptos" panose="020B0004020202020204" pitchFamily="34" charset="0"/>
                        </a:rPr>
                        <a:t>+ 84,786</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nchor="ctr">
                    <a:lnL>
                      <a:noFill/>
                    </a:lnL>
                    <a:lnR>
                      <a:noFill/>
                    </a:lnR>
                    <a:lnT>
                      <a:noFill/>
                    </a:lnT>
                    <a:lnB>
                      <a:noFill/>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107,500</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115,624</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E9EBF5"/>
                    </a:solidFill>
                  </a:tcPr>
                </a:tc>
                <a:tc>
                  <a:txBody>
                    <a:bodyPr/>
                    <a:lstStyle/>
                    <a:p>
                      <a:pPr algn="r">
                        <a:buNone/>
                      </a:pPr>
                      <a:r>
                        <a:rPr lang="en-NZ" sz="1300" b="1" dirty="0">
                          <a:solidFill>
                            <a:srgbClr val="3B7D23"/>
                          </a:solidFill>
                          <a:effectLst/>
                          <a:latin typeface="Aptos" panose="020B0004020202020204" pitchFamily="34" charset="0"/>
                          <a:ea typeface="Aptos" panose="020B0004020202020204" pitchFamily="34" charset="0"/>
                          <a:cs typeface="Aptos" panose="020B0004020202020204" pitchFamily="34" charset="0"/>
                        </a:rPr>
                        <a:t>+ 8,124</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w="12700" cap="flat" cmpd="sng" algn="ctr">
                      <a:solidFill>
                        <a:schemeClr val="tx1"/>
                      </a:solidFill>
                      <a:prstDash val="solid"/>
                      <a:round/>
                      <a:headEnd type="none" w="med" len="med"/>
                      <a:tailEnd type="none" w="med" len="med"/>
                    </a:lnR>
                    <a:lnT>
                      <a:noFill/>
                    </a:lnT>
                    <a:lnB>
                      <a:noFill/>
                    </a:lnB>
                    <a:solidFill>
                      <a:srgbClr val="E9EBF5"/>
                    </a:solidFill>
                  </a:tcPr>
                </a:tc>
                <a:extLst>
                  <a:ext uri="{0D108BD9-81ED-4DB2-BD59-A6C34878D82A}">
                    <a16:rowId xmlns:a16="http://schemas.microsoft.com/office/drawing/2014/main" val="105886824"/>
                  </a:ext>
                </a:extLst>
              </a:tr>
              <a:tr h="516086">
                <a:tc>
                  <a:txBody>
                    <a:bodyPr/>
                    <a:lstStyle/>
                    <a:p>
                      <a:pP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Officer issued speed offences under 11km/h over the speed limit</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w="12700" cap="flat" cmpd="sng" algn="ctr">
                      <a:solidFill>
                        <a:srgbClr val="000000"/>
                      </a:solidFill>
                      <a:prstDash val="solid"/>
                      <a:round/>
                      <a:headEnd type="none" w="med" len="med"/>
                      <a:tailEnd type="none" w="med" len="med"/>
                    </a:lnL>
                    <a:lnR>
                      <a:noFill/>
                    </a:lnR>
                    <a:lnT>
                      <a:noFill/>
                    </a:lnT>
                    <a:lnB>
                      <a:noFill/>
                    </a:lnB>
                    <a:solidFill>
                      <a:srgbClr val="CFD5EA"/>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75,250</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CFD5EA"/>
                    </a:solidFill>
                  </a:tcPr>
                </a:tc>
                <a:tc>
                  <a:txBody>
                    <a:bodyPr/>
                    <a:lstStyle/>
                    <a:p>
                      <a:pPr algn="r">
                        <a:buNone/>
                      </a:pPr>
                      <a:r>
                        <a:rPr lang="en-NZ" sz="1300" dirty="0">
                          <a:effectLst/>
                          <a:latin typeface="Aptos" panose="020B0004020202020204" pitchFamily="34" charset="0"/>
                          <a:ea typeface="Aptos" panose="020B0004020202020204" pitchFamily="34" charset="0"/>
                          <a:cs typeface="Aptos" panose="020B0004020202020204" pitchFamily="34" charset="0"/>
                        </a:rPr>
                        <a:t>111,633</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nchor="ctr">
                    <a:lnL>
                      <a:noFill/>
                    </a:lnL>
                    <a:lnR>
                      <a:noFill/>
                    </a:lnR>
                    <a:lnT>
                      <a:noFill/>
                    </a:lnT>
                    <a:lnB>
                      <a:noFill/>
                    </a:lnB>
                    <a:solidFill>
                      <a:srgbClr val="CFD5EA"/>
                    </a:solidFill>
                  </a:tcPr>
                </a:tc>
                <a:tc>
                  <a:txBody>
                    <a:bodyPr/>
                    <a:lstStyle/>
                    <a:p>
                      <a:pPr algn="r">
                        <a:buNone/>
                      </a:pPr>
                      <a:r>
                        <a:rPr lang="en-NZ" sz="1300" b="1" dirty="0">
                          <a:solidFill>
                            <a:srgbClr val="3B7D23"/>
                          </a:solidFill>
                          <a:effectLst/>
                          <a:latin typeface="Aptos" panose="020B0004020202020204" pitchFamily="34" charset="0"/>
                          <a:ea typeface="Aptos" panose="020B0004020202020204" pitchFamily="34" charset="0"/>
                          <a:cs typeface="Aptos" panose="020B0004020202020204" pitchFamily="34" charset="0"/>
                        </a:rPr>
                        <a:t>+ 36,383</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nchor="ctr">
                    <a:lnL>
                      <a:noFill/>
                    </a:lnL>
                    <a:lnR>
                      <a:noFill/>
                    </a:lnR>
                    <a:lnT>
                      <a:noFill/>
                    </a:lnT>
                    <a:lnB>
                      <a:noFill/>
                    </a:lnB>
                    <a:solidFill>
                      <a:srgbClr val="CFD5EA"/>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18,813</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CFD5EA"/>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25,875</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CFD5EA"/>
                    </a:solidFill>
                  </a:tcPr>
                </a:tc>
                <a:tc>
                  <a:txBody>
                    <a:bodyPr/>
                    <a:lstStyle/>
                    <a:p>
                      <a:pPr algn="r">
                        <a:buNone/>
                      </a:pPr>
                      <a:r>
                        <a:rPr lang="en-NZ" sz="1300" b="1" dirty="0">
                          <a:solidFill>
                            <a:srgbClr val="3B7D23"/>
                          </a:solidFill>
                          <a:effectLst/>
                          <a:latin typeface="Aptos" panose="020B0004020202020204" pitchFamily="34" charset="0"/>
                          <a:ea typeface="Aptos" panose="020B0004020202020204" pitchFamily="34" charset="0"/>
                          <a:cs typeface="Aptos" panose="020B0004020202020204" pitchFamily="34" charset="0"/>
                        </a:rPr>
                        <a:t>+ 7,062</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w="12700" cap="flat" cmpd="sng" algn="ctr">
                      <a:solidFill>
                        <a:schemeClr val="tx1"/>
                      </a:solidFill>
                      <a:prstDash val="solid"/>
                      <a:round/>
                      <a:headEnd type="none" w="med" len="med"/>
                      <a:tailEnd type="none" w="med" len="med"/>
                    </a:lnR>
                    <a:lnT>
                      <a:noFill/>
                    </a:lnT>
                    <a:lnB>
                      <a:noFill/>
                    </a:lnB>
                    <a:solidFill>
                      <a:srgbClr val="CFD5EA"/>
                    </a:solidFill>
                  </a:tcPr>
                </a:tc>
                <a:extLst>
                  <a:ext uri="{0D108BD9-81ED-4DB2-BD59-A6C34878D82A}">
                    <a16:rowId xmlns:a16="http://schemas.microsoft.com/office/drawing/2014/main" val="3773128320"/>
                  </a:ext>
                </a:extLst>
              </a:tr>
              <a:tr h="523878">
                <a:tc>
                  <a:txBody>
                    <a:bodyPr/>
                    <a:lstStyle/>
                    <a:p>
                      <a:pP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Officer issued speed offence notices on open roads</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w="12700" cap="flat" cmpd="sng" algn="ctr">
                      <a:solidFill>
                        <a:srgbClr val="000000"/>
                      </a:solidFill>
                      <a:prstDash val="solid"/>
                      <a:round/>
                      <a:headEnd type="none" w="med" len="med"/>
                      <a:tailEnd type="none" w="med" len="med"/>
                    </a:lnL>
                    <a:lnR>
                      <a:noFill/>
                    </a:lnR>
                    <a:lnT>
                      <a:noFill/>
                    </a:lnT>
                    <a:lnB>
                      <a:noFill/>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301,000</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320,705</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0" marR="0" marT="0" marB="0" anchor="ctr">
                    <a:lnL>
                      <a:noFill/>
                    </a:lnL>
                    <a:lnR>
                      <a:noFill/>
                    </a:lnR>
                    <a:lnT>
                      <a:noFill/>
                    </a:lnT>
                    <a:lnB>
                      <a:noFill/>
                    </a:lnB>
                    <a:solidFill>
                      <a:srgbClr val="E9EBF5"/>
                    </a:solidFill>
                  </a:tcPr>
                </a:tc>
                <a:tc>
                  <a:txBody>
                    <a:bodyPr/>
                    <a:lstStyle/>
                    <a:p>
                      <a:pPr algn="r">
                        <a:buNone/>
                      </a:pPr>
                      <a:r>
                        <a:rPr lang="en-NZ" sz="1300" b="1" dirty="0">
                          <a:solidFill>
                            <a:srgbClr val="3B7D23"/>
                          </a:solidFill>
                          <a:effectLst/>
                          <a:latin typeface="Aptos" panose="020B0004020202020204" pitchFamily="34" charset="0"/>
                          <a:ea typeface="Aptos" panose="020B0004020202020204" pitchFamily="34" charset="0"/>
                          <a:cs typeface="Aptos" panose="020B0004020202020204" pitchFamily="34" charset="0"/>
                        </a:rPr>
                        <a:t>+ 19,705</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nchor="ctr">
                    <a:lnL>
                      <a:noFill/>
                    </a:lnL>
                    <a:lnR>
                      <a:noFill/>
                    </a:lnR>
                    <a:lnT>
                      <a:noFill/>
                    </a:lnT>
                    <a:lnB>
                      <a:noFill/>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75,250</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71,852</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E9EBF5"/>
                    </a:solidFill>
                  </a:tcPr>
                </a:tc>
                <a:tc>
                  <a:txBody>
                    <a:bodyPr/>
                    <a:lstStyle/>
                    <a:p>
                      <a:pPr algn="r">
                        <a:buNone/>
                      </a:pPr>
                      <a:r>
                        <a:rPr lang="en-NZ" sz="1300" b="1" dirty="0">
                          <a:solidFill>
                            <a:srgbClr val="FF0000"/>
                          </a:solidFill>
                          <a:effectLst/>
                          <a:latin typeface="Aptos" panose="020B0004020202020204" pitchFamily="34" charset="0"/>
                          <a:ea typeface="Aptos" panose="020B0004020202020204" pitchFamily="34" charset="0"/>
                          <a:cs typeface="Aptos" panose="020B0004020202020204" pitchFamily="34" charset="0"/>
                        </a:rPr>
                        <a:t>- 3,398</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w="12700" cap="flat" cmpd="sng" algn="ctr">
                      <a:solidFill>
                        <a:schemeClr val="tx1"/>
                      </a:solidFill>
                      <a:prstDash val="solid"/>
                      <a:round/>
                      <a:headEnd type="none" w="med" len="med"/>
                      <a:tailEnd type="none" w="med" len="med"/>
                    </a:lnR>
                    <a:lnT>
                      <a:noFill/>
                    </a:lnT>
                    <a:lnB>
                      <a:noFill/>
                    </a:lnB>
                    <a:solidFill>
                      <a:srgbClr val="E9EBF5"/>
                    </a:solidFill>
                  </a:tcPr>
                </a:tc>
                <a:extLst>
                  <a:ext uri="{0D108BD9-81ED-4DB2-BD59-A6C34878D82A}">
                    <a16:rowId xmlns:a16="http://schemas.microsoft.com/office/drawing/2014/main" val="616057168"/>
                  </a:ext>
                </a:extLst>
              </a:tr>
              <a:tr h="397404">
                <a:tc>
                  <a:txBody>
                    <a:bodyPr/>
                    <a:lstStyle/>
                    <a:p>
                      <a:pP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Restraint offences</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w="12700" cap="flat" cmpd="sng" algn="ctr">
                      <a:solidFill>
                        <a:srgbClr val="000000"/>
                      </a:solidFill>
                      <a:prstDash val="solid"/>
                      <a:round/>
                      <a:headEnd type="none" w="med" len="med"/>
                      <a:tailEnd type="none" w="med" len="med"/>
                    </a:lnL>
                    <a:lnR>
                      <a:noFill/>
                    </a:lnR>
                    <a:lnT>
                      <a:noFill/>
                    </a:lnT>
                    <a:lnB>
                      <a:noFill/>
                    </a:lnB>
                    <a:solidFill>
                      <a:srgbClr val="CFD5EA"/>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60,000</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CFD5EA"/>
                    </a:solidFill>
                  </a:tcPr>
                </a:tc>
                <a:tc>
                  <a:txBody>
                    <a:bodyPr/>
                    <a:lstStyle/>
                    <a:p>
                      <a:pPr algn="r">
                        <a:buNone/>
                      </a:pPr>
                      <a:r>
                        <a:rPr lang="en-NZ" sz="1300" dirty="0">
                          <a:effectLst/>
                          <a:latin typeface="Aptos" panose="020B0004020202020204" pitchFamily="34" charset="0"/>
                          <a:ea typeface="Aptos" panose="020B0004020202020204" pitchFamily="34" charset="0"/>
                          <a:cs typeface="Aptos" panose="020B0004020202020204" pitchFamily="34" charset="0"/>
                        </a:rPr>
                        <a:t>43,473</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nchor="ctr">
                    <a:lnL>
                      <a:noFill/>
                    </a:lnL>
                    <a:lnR>
                      <a:noFill/>
                    </a:lnR>
                    <a:lnT>
                      <a:noFill/>
                    </a:lnT>
                    <a:lnB>
                      <a:noFill/>
                    </a:lnB>
                    <a:solidFill>
                      <a:srgbClr val="CFD5EA"/>
                    </a:solidFill>
                  </a:tcPr>
                </a:tc>
                <a:tc>
                  <a:txBody>
                    <a:bodyPr/>
                    <a:lstStyle/>
                    <a:p>
                      <a:pPr algn="r">
                        <a:buNone/>
                      </a:pPr>
                      <a:r>
                        <a:rPr lang="en-NZ" sz="1300" b="1" dirty="0">
                          <a:solidFill>
                            <a:srgbClr val="FF0000"/>
                          </a:solidFill>
                          <a:effectLst/>
                          <a:latin typeface="Aptos" panose="020B0004020202020204" pitchFamily="34" charset="0"/>
                          <a:ea typeface="Aptos" panose="020B0004020202020204" pitchFamily="34" charset="0"/>
                          <a:cs typeface="Aptos" panose="020B0004020202020204" pitchFamily="34" charset="0"/>
                        </a:rPr>
                        <a:t>- 16,527</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nchor="ctr">
                    <a:lnL>
                      <a:noFill/>
                    </a:lnL>
                    <a:lnR>
                      <a:noFill/>
                    </a:lnR>
                    <a:lnT>
                      <a:noFill/>
                    </a:lnT>
                    <a:lnB>
                      <a:noFill/>
                    </a:lnB>
                    <a:solidFill>
                      <a:srgbClr val="CFD5EA"/>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15,000</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CFD5EA"/>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8,903</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a:noFill/>
                    </a:lnB>
                    <a:solidFill>
                      <a:srgbClr val="CFD5EA"/>
                    </a:solidFill>
                  </a:tcPr>
                </a:tc>
                <a:tc>
                  <a:txBody>
                    <a:bodyPr/>
                    <a:lstStyle/>
                    <a:p>
                      <a:pPr algn="r">
                        <a:buNone/>
                      </a:pPr>
                      <a:r>
                        <a:rPr lang="en-NZ" sz="1300" b="1" dirty="0">
                          <a:solidFill>
                            <a:srgbClr val="FF0000"/>
                          </a:solidFill>
                          <a:effectLst/>
                          <a:latin typeface="Aptos" panose="020B0004020202020204" pitchFamily="34" charset="0"/>
                          <a:ea typeface="Aptos" panose="020B0004020202020204" pitchFamily="34" charset="0"/>
                          <a:cs typeface="Aptos" panose="020B0004020202020204" pitchFamily="34" charset="0"/>
                        </a:rPr>
                        <a:t>- 6,097</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w="12700" cap="flat" cmpd="sng" algn="ctr">
                      <a:solidFill>
                        <a:schemeClr val="tx1"/>
                      </a:solidFill>
                      <a:prstDash val="solid"/>
                      <a:round/>
                      <a:headEnd type="none" w="med" len="med"/>
                      <a:tailEnd type="none" w="med" len="med"/>
                    </a:lnR>
                    <a:lnT>
                      <a:noFill/>
                    </a:lnT>
                    <a:lnB>
                      <a:noFill/>
                    </a:lnB>
                    <a:solidFill>
                      <a:srgbClr val="CFD5EA"/>
                    </a:solidFill>
                  </a:tcPr>
                </a:tc>
                <a:extLst>
                  <a:ext uri="{0D108BD9-81ED-4DB2-BD59-A6C34878D82A}">
                    <a16:rowId xmlns:a16="http://schemas.microsoft.com/office/drawing/2014/main" val="226117435"/>
                  </a:ext>
                </a:extLst>
              </a:tr>
              <a:tr h="414187">
                <a:tc>
                  <a:txBody>
                    <a:bodyPr/>
                    <a:lstStyle/>
                    <a:p>
                      <a:pP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Cell phone offences</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40,000</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w="12700" cap="flat" cmpd="sng" algn="ctr">
                      <a:solidFill>
                        <a:schemeClr val="tx1"/>
                      </a:solidFill>
                      <a:prstDash val="solid"/>
                      <a:round/>
                      <a:headEnd type="none" w="med" len="med"/>
                      <a:tailEnd type="none" w="med" len="med"/>
                    </a:lnB>
                    <a:solidFill>
                      <a:srgbClr val="E9EBF5"/>
                    </a:solidFill>
                  </a:tcPr>
                </a:tc>
                <a:tc>
                  <a:txBody>
                    <a:bodyPr/>
                    <a:lstStyle/>
                    <a:p>
                      <a:pPr algn="r">
                        <a:buNone/>
                      </a:pPr>
                      <a:r>
                        <a:rPr lang="en-NZ" sz="1300" dirty="0">
                          <a:solidFill>
                            <a:srgbClr val="000000"/>
                          </a:solidFill>
                          <a:effectLst/>
                          <a:latin typeface="Aptos" panose="020B0004020202020204" pitchFamily="34" charset="0"/>
                          <a:ea typeface="Aptos" panose="020B0004020202020204" pitchFamily="34" charset="0"/>
                          <a:cs typeface="Aptos" panose="020B0004020202020204" pitchFamily="34" charset="0"/>
                        </a:rPr>
                        <a:t>53,765</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solidFill>
                      <a:srgbClr val="E9EBF5"/>
                    </a:solidFill>
                  </a:tcPr>
                </a:tc>
                <a:tc>
                  <a:txBody>
                    <a:bodyPr/>
                    <a:lstStyle/>
                    <a:p>
                      <a:pPr algn="r">
                        <a:buNone/>
                      </a:pPr>
                      <a:r>
                        <a:rPr lang="en-NZ" sz="1300" b="1" dirty="0">
                          <a:solidFill>
                            <a:srgbClr val="3B7D23"/>
                          </a:solidFill>
                          <a:effectLst/>
                          <a:latin typeface="Aptos" panose="020B0004020202020204" pitchFamily="34" charset="0"/>
                          <a:ea typeface="Aptos" panose="020B0004020202020204" pitchFamily="34" charset="0"/>
                          <a:cs typeface="Aptos" panose="020B0004020202020204" pitchFamily="34" charset="0"/>
                        </a:rPr>
                        <a:t>+ 13,765</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10,000</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w="12700" cap="flat" cmpd="sng" algn="ctr">
                      <a:solidFill>
                        <a:schemeClr val="tx1"/>
                      </a:solidFill>
                      <a:prstDash val="solid"/>
                      <a:round/>
                      <a:headEnd type="none" w="med" len="med"/>
                      <a:tailEnd type="none" w="med" len="med"/>
                    </a:lnB>
                    <a:solidFill>
                      <a:srgbClr val="E9EBF5"/>
                    </a:solidFill>
                  </a:tcPr>
                </a:tc>
                <a:tc>
                  <a:txBody>
                    <a:bodyPr/>
                    <a:lstStyle/>
                    <a:p>
                      <a:pPr algn="r">
                        <a:buNone/>
                      </a:pPr>
                      <a:r>
                        <a:rPr lang="en-NZ" sz="1300" dirty="0">
                          <a:solidFill>
                            <a:schemeClr val="accent5"/>
                          </a:solidFill>
                          <a:effectLst/>
                          <a:latin typeface="Aptos" panose="020B0004020202020204" pitchFamily="34" charset="0"/>
                          <a:ea typeface="Aptos" panose="020B0004020202020204" pitchFamily="34" charset="0"/>
                          <a:cs typeface="Aptos" panose="020B0004020202020204" pitchFamily="34" charset="0"/>
                        </a:rPr>
                        <a:t>11,911</a:t>
                      </a:r>
                      <a:endParaRPr lang="en-NZ" sz="1100" dirty="0">
                        <a:solidFill>
                          <a:schemeClr val="accent5"/>
                        </a:solidFill>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a:noFill/>
                    </a:lnR>
                    <a:lnT>
                      <a:noFill/>
                    </a:lnT>
                    <a:lnB w="12700" cap="flat" cmpd="sng" algn="ctr">
                      <a:solidFill>
                        <a:schemeClr val="tx1"/>
                      </a:solidFill>
                      <a:prstDash val="solid"/>
                      <a:round/>
                      <a:headEnd type="none" w="med" len="med"/>
                      <a:tailEnd type="none" w="med" len="med"/>
                    </a:lnB>
                    <a:solidFill>
                      <a:srgbClr val="E9EBF5"/>
                    </a:solidFill>
                  </a:tcPr>
                </a:tc>
                <a:tc>
                  <a:txBody>
                    <a:bodyPr/>
                    <a:lstStyle/>
                    <a:p>
                      <a:pPr algn="r">
                        <a:buNone/>
                      </a:pPr>
                      <a:r>
                        <a:rPr lang="en-NZ" sz="1300" b="1" dirty="0">
                          <a:solidFill>
                            <a:srgbClr val="3B7D23"/>
                          </a:solidFill>
                          <a:effectLst/>
                          <a:latin typeface="Aptos" panose="020B0004020202020204" pitchFamily="34" charset="0"/>
                          <a:ea typeface="Aptos" panose="020B0004020202020204" pitchFamily="34" charset="0"/>
                          <a:cs typeface="Aptos" panose="020B0004020202020204" pitchFamily="34" charset="0"/>
                        </a:rPr>
                        <a:t>+ 1,911</a:t>
                      </a:r>
                      <a:endParaRPr lang="en-NZ" sz="1100" dirty="0">
                        <a:effectLst/>
                        <a:latin typeface="Aptos" panose="020B0004020202020204" pitchFamily="34" charset="0"/>
                        <a:ea typeface="Aptos" panose="020B0004020202020204" pitchFamily="34" charset="0"/>
                        <a:cs typeface="Aptos" panose="020B0004020202020204" pitchFamily="34" charset="0"/>
                      </a:endParaRPr>
                    </a:p>
                  </a:txBody>
                  <a:tcPr marL="64735" marR="64735" marT="8991"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E9EBF5"/>
                    </a:solidFill>
                  </a:tcPr>
                </a:tc>
                <a:extLst>
                  <a:ext uri="{0D108BD9-81ED-4DB2-BD59-A6C34878D82A}">
                    <a16:rowId xmlns:a16="http://schemas.microsoft.com/office/drawing/2014/main" val="1293716519"/>
                  </a:ext>
                </a:extLst>
              </a:tr>
            </a:tbl>
          </a:graphicData>
        </a:graphic>
      </p:graphicFrame>
    </p:spTree>
    <p:extLst>
      <p:ext uri="{BB962C8B-B14F-4D97-AF65-F5344CB8AC3E}">
        <p14:creationId xmlns:p14="http://schemas.microsoft.com/office/powerpoint/2010/main" val="1234166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78A23FE-172A-30D5-A532-3BADD9BFF2E9}"/>
              </a:ext>
            </a:extLst>
          </p:cNvPr>
          <p:cNvSpPr>
            <a:spLocks noGrp="1"/>
          </p:cNvSpPr>
          <p:nvPr>
            <p:ph type="title"/>
          </p:nvPr>
        </p:nvSpPr>
        <p:spPr>
          <a:xfrm>
            <a:off x="803275" y="0"/>
            <a:ext cx="10585450" cy="1049338"/>
          </a:xfrm>
        </p:spPr>
        <p:txBody>
          <a:bodyPr/>
          <a:lstStyle/>
          <a:p>
            <a:r>
              <a:rPr lang="en-NZ" dirty="0">
                <a:latin typeface="Calibri" panose="020F0502020204030204" pitchFamily="34" charset="0"/>
                <a:ea typeface="Calibri" panose="020F0502020204030204" pitchFamily="34" charset="0"/>
                <a:cs typeface="Calibri" panose="020F0502020204030204" pitchFamily="34" charset="0"/>
              </a:rPr>
              <a:t>Road Safety Objectives – Output summary</a:t>
            </a:r>
          </a:p>
        </p:txBody>
      </p:sp>
      <p:graphicFrame>
        <p:nvGraphicFramePr>
          <p:cNvPr id="5" name="Table 4">
            <a:extLst>
              <a:ext uri="{FF2B5EF4-FFF2-40B4-BE49-F238E27FC236}">
                <a16:creationId xmlns:a16="http://schemas.microsoft.com/office/drawing/2014/main" id="{CAEC8D18-E041-4CAB-76CB-0DC1B61F8016}"/>
              </a:ext>
            </a:extLst>
          </p:cNvPr>
          <p:cNvGraphicFramePr>
            <a:graphicFrameLocks noGrp="1"/>
          </p:cNvGraphicFramePr>
          <p:nvPr>
            <p:extLst>
              <p:ext uri="{D42A27DB-BD31-4B8C-83A1-F6EECF244321}">
                <p14:modId xmlns:p14="http://schemas.microsoft.com/office/powerpoint/2010/main" val="4254289979"/>
              </p:ext>
            </p:extLst>
          </p:nvPr>
        </p:nvGraphicFramePr>
        <p:xfrm>
          <a:off x="0" y="1049338"/>
          <a:ext cx="12192000" cy="5113718"/>
        </p:xfrm>
        <a:graphic>
          <a:graphicData uri="http://schemas.openxmlformats.org/drawingml/2006/table">
            <a:tbl>
              <a:tblPr firstRow="1" bandRow="1"/>
              <a:tblGrid>
                <a:gridCol w="2798064">
                  <a:extLst>
                    <a:ext uri="{9D8B030D-6E8A-4147-A177-3AD203B41FA5}">
                      <a16:colId xmlns:a16="http://schemas.microsoft.com/office/drawing/2014/main" val="4289569053"/>
                    </a:ext>
                  </a:extLst>
                </a:gridCol>
                <a:gridCol w="9393936">
                  <a:extLst>
                    <a:ext uri="{9D8B030D-6E8A-4147-A177-3AD203B41FA5}">
                      <a16:colId xmlns:a16="http://schemas.microsoft.com/office/drawing/2014/main" val="4293436186"/>
                    </a:ext>
                  </a:extLst>
                </a:gridCol>
              </a:tblGrid>
              <a:tr h="327269">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indent="0">
                        <a:buFont typeface="+mj-lt"/>
                        <a:buNone/>
                      </a:pPr>
                      <a:r>
                        <a:rPr lang="en-NZ" sz="1600" dirty="0">
                          <a:solidFill>
                            <a:schemeClr val="bg1"/>
                          </a:solidFill>
                          <a:latin typeface="Aptos" panose="020B0004020202020204" pitchFamily="34" charset="0"/>
                          <a:cs typeface="Calibri" panose="020F0502020204030204" pitchFamily="34" charset="0"/>
                        </a:rPr>
                        <a:t>1. Safer roads: lift the quality of our road infrastructure</a:t>
                      </a:r>
                    </a:p>
                  </a:txBody>
                  <a:tcPr>
                    <a:lnL w="12700" cmpd="sng">
                      <a:noFill/>
                    </a:lnL>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hMerge="1">
                  <a:txBody>
                    <a:bodyPr/>
                    <a:lstStyle/>
                    <a:p>
                      <a:endParaRPr lang="en-NZ"/>
                    </a:p>
                  </a:txBody>
                  <a:tcPr>
                    <a:lnL w="12700" cap="flat" cmpd="sng" algn="ctr">
                      <a:solidFill>
                        <a:sysClr val="window" lastClr="FFFFFF"/>
                      </a:solidFill>
                      <a:prstDash val="solid"/>
                      <a:round/>
                      <a:headEnd type="none" w="med" len="med"/>
                      <a:tailEnd type="none" w="med" len="med"/>
                    </a:lnL>
                  </a:tcPr>
                </a:tc>
                <a:extLst>
                  <a:ext uri="{0D108BD9-81ED-4DB2-BD59-A6C34878D82A}">
                    <a16:rowId xmlns:a16="http://schemas.microsoft.com/office/drawing/2014/main" val="330797842"/>
                  </a:ext>
                </a:extLst>
              </a:tr>
              <a:tr h="120494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500" b="1" dirty="0">
                          <a:solidFill>
                            <a:schemeClr val="accent5"/>
                          </a:solidFill>
                          <a:latin typeface="Aptos" panose="020B0004020202020204" pitchFamily="34" charset="0"/>
                          <a:cs typeface="Calibri" panose="020F0502020204030204" pitchFamily="34" charset="0"/>
                        </a:rPr>
                        <a:t>Roads of National Significance and Roads of Regional Significance </a:t>
                      </a:r>
                    </a:p>
                    <a:p>
                      <a:endParaRPr lang="en-NZ" sz="1500" b="1" dirty="0">
                        <a:solidFill>
                          <a:schemeClr val="accent5"/>
                        </a:solidFill>
                        <a:latin typeface="Aptos" panose="020B000402020202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NZ" sz="1500" b="1" kern="1200" dirty="0">
                          <a:solidFill>
                            <a:schemeClr val="accent5"/>
                          </a:solidFill>
                          <a:effectLst/>
                          <a:latin typeface="Aptos" panose="020B0004020202020204" pitchFamily="34" charset="0"/>
                          <a:ea typeface="+mn-ea"/>
                          <a:cs typeface="+mn-cs"/>
                        </a:rPr>
                        <a:t>NZTA: </a:t>
                      </a:r>
                      <a:r>
                        <a:rPr lang="en-NZ" sz="1500" b="0" kern="1200" dirty="0">
                          <a:solidFill>
                            <a:schemeClr val="accent5"/>
                          </a:solidFill>
                          <a:effectLst/>
                          <a:latin typeface="Aptos" panose="020B0004020202020204" pitchFamily="34" charset="0"/>
                          <a:ea typeface="+mn-ea"/>
                          <a:cs typeface="+mn-cs"/>
                        </a:rPr>
                        <a:t>P</a:t>
                      </a:r>
                      <a:r>
                        <a:rPr lang="en-GB" sz="1500" b="0" kern="1200" dirty="0">
                          <a:solidFill>
                            <a:schemeClr val="accent5"/>
                          </a:solidFill>
                          <a:effectLst/>
                          <a:latin typeface="Aptos" panose="020B0004020202020204" pitchFamily="34" charset="0"/>
                          <a:ea typeface="+mn-ea"/>
                          <a:cs typeface="+mn-cs"/>
                        </a:rPr>
                        <a:t>re‑implementation and route protection activities continue on several Roads of National Significance projects, including preparing for consent and Notice of Requirement lodgements through the Fast-track Approvals Act. Construction on the Hawke’s Bay Expressway and the </a:t>
                      </a:r>
                      <a:r>
                        <a:rPr lang="en-GB" sz="1500" b="0" kern="1200" dirty="0" err="1">
                          <a:solidFill>
                            <a:schemeClr val="accent5"/>
                          </a:solidFill>
                          <a:effectLst/>
                          <a:latin typeface="Aptos" panose="020B0004020202020204" pitchFamily="34" charset="0"/>
                          <a:ea typeface="+mn-ea"/>
                          <a:cs typeface="+mn-cs"/>
                        </a:rPr>
                        <a:t>Omanawa</a:t>
                      </a:r>
                      <a:r>
                        <a:rPr lang="en-GB" sz="1500" b="0" kern="1200" dirty="0">
                          <a:solidFill>
                            <a:schemeClr val="accent5"/>
                          </a:solidFill>
                          <a:effectLst/>
                          <a:latin typeface="Aptos" panose="020B0004020202020204" pitchFamily="34" charset="0"/>
                          <a:ea typeface="+mn-ea"/>
                          <a:cs typeface="+mn-cs"/>
                        </a:rPr>
                        <a:t> Bridge replacement are now well underway. Cambridge to </a:t>
                      </a:r>
                      <a:r>
                        <a:rPr lang="en-GB" sz="1500" b="0" kern="1200" dirty="0" err="1">
                          <a:solidFill>
                            <a:schemeClr val="accent5"/>
                          </a:solidFill>
                          <a:effectLst/>
                          <a:latin typeface="Aptos" panose="020B0004020202020204" pitchFamily="34" charset="0"/>
                          <a:ea typeface="+mn-ea"/>
                          <a:cs typeface="+mn-cs"/>
                        </a:rPr>
                        <a:t>Piarere</a:t>
                      </a:r>
                      <a:r>
                        <a:rPr lang="en-GB" sz="1500" b="0" kern="1200" dirty="0">
                          <a:solidFill>
                            <a:schemeClr val="accent5"/>
                          </a:solidFill>
                          <a:effectLst/>
                          <a:latin typeface="Aptos" panose="020B0004020202020204" pitchFamily="34" charset="0"/>
                          <a:ea typeface="+mn-ea"/>
                          <a:cs typeface="+mn-cs"/>
                        </a:rPr>
                        <a:t> is preparing to go to tender. </a:t>
                      </a:r>
                      <a:r>
                        <a:rPr lang="en-GB" sz="1500" b="0" kern="1200" dirty="0" err="1">
                          <a:solidFill>
                            <a:schemeClr val="accent5"/>
                          </a:solidFill>
                          <a:effectLst/>
                          <a:latin typeface="Aptos" panose="020B0004020202020204" pitchFamily="34" charset="0"/>
                          <a:ea typeface="+mn-ea"/>
                          <a:cs typeface="+mn-cs"/>
                        </a:rPr>
                        <a:t>Warkworth</a:t>
                      </a:r>
                      <a:r>
                        <a:rPr lang="en-GB" sz="1500" b="0" kern="1200" dirty="0">
                          <a:solidFill>
                            <a:schemeClr val="accent5"/>
                          </a:solidFill>
                          <a:effectLst/>
                          <a:latin typeface="Aptos" panose="020B0004020202020204" pitchFamily="34" charset="0"/>
                          <a:ea typeface="+mn-ea"/>
                          <a:cs typeface="+mn-cs"/>
                        </a:rPr>
                        <a:t> to </a:t>
                      </a:r>
                      <a:r>
                        <a:rPr lang="en-GB" sz="1500" b="0" kern="1200" dirty="0" err="1">
                          <a:solidFill>
                            <a:schemeClr val="accent5"/>
                          </a:solidFill>
                          <a:effectLst/>
                          <a:latin typeface="Aptos" panose="020B0004020202020204" pitchFamily="34" charset="0"/>
                          <a:ea typeface="+mn-ea"/>
                          <a:cs typeface="+mn-cs"/>
                        </a:rPr>
                        <a:t>Te</a:t>
                      </a:r>
                      <a:r>
                        <a:rPr lang="en-GB" sz="1500" b="0" kern="1200" dirty="0">
                          <a:solidFill>
                            <a:schemeClr val="accent5"/>
                          </a:solidFill>
                          <a:effectLst/>
                          <a:latin typeface="Aptos" panose="020B0004020202020204" pitchFamily="34" charset="0"/>
                          <a:ea typeface="+mn-ea"/>
                          <a:cs typeface="+mn-cs"/>
                        </a:rPr>
                        <a:t> Hana is on track for financial close as scheduled.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335382801"/>
                  </a:ext>
                </a:extLst>
              </a:tr>
              <a:tr h="1428083">
                <a:tc>
                  <a:txBody>
                    <a:bodyPr/>
                    <a:lstStyle/>
                    <a:p>
                      <a:r>
                        <a:rPr lang="en-NZ" sz="1500" b="1" dirty="0">
                          <a:solidFill>
                            <a:schemeClr val="accent5"/>
                          </a:solidFill>
                          <a:latin typeface="Aptos" panose="020B0004020202020204" pitchFamily="34" charset="0"/>
                          <a:cs typeface="Calibri" panose="020F0502020204030204" pitchFamily="34" charset="0"/>
                        </a:rPr>
                        <a:t>Increase road maintenance and renewal, with complementary investment in safety treatments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tc>
                  <a:txBody>
                    <a:bodyPr/>
                    <a:lstStyle/>
                    <a:p>
                      <a:r>
                        <a:rPr lang="en-NZ" sz="1500" b="1" kern="1200" dirty="0">
                          <a:solidFill>
                            <a:schemeClr val="accent5"/>
                          </a:solidFill>
                          <a:effectLst/>
                          <a:latin typeface="Aptos" panose="020B0004020202020204" pitchFamily="34" charset="0"/>
                          <a:ea typeface="+mn-ea"/>
                          <a:cs typeface="+mn-cs"/>
                        </a:rPr>
                        <a:t>NZTA: </a:t>
                      </a:r>
                      <a:r>
                        <a:rPr lang="en-GB" sz="1500" b="0" kern="1200" dirty="0">
                          <a:solidFill>
                            <a:schemeClr val="accent5"/>
                          </a:solidFill>
                          <a:effectLst/>
                          <a:latin typeface="Aptos" panose="020B0004020202020204" pitchFamily="34" charset="0"/>
                          <a:ea typeface="+mn-ea"/>
                          <a:cs typeface="+mn-cs"/>
                        </a:rPr>
                        <a:t>Overall, delivery across FY24/25 and FY25/26 is expected to meet both maintenance/renewal and the rehabilitation targets from NZTA’s Statement of Performance Expectations. Resurfacing and rehabilitation programmes across the country have been delayed by weather events in January and February, particularly in the North Island. 90-95% of the planned surfacing programme has been delivered. </a:t>
                      </a:r>
                    </a:p>
                    <a:p>
                      <a:r>
                        <a:rPr lang="en-GB" sz="1500" b="0" kern="1200" dirty="0">
                          <a:solidFill>
                            <a:schemeClr val="accent5"/>
                          </a:solidFill>
                          <a:effectLst/>
                          <a:latin typeface="Aptos" panose="020B0004020202020204" pitchFamily="34" charset="0"/>
                          <a:ea typeface="+mn-ea"/>
                          <a:cs typeface="+mn-cs"/>
                        </a:rPr>
                        <a:t>Complementary safety improvements (</a:t>
                      </a:r>
                      <a:r>
                        <a:rPr lang="en-GB" sz="1500" b="0" kern="1200" dirty="0" err="1">
                          <a:solidFill>
                            <a:schemeClr val="accent5"/>
                          </a:solidFill>
                          <a:effectLst/>
                          <a:latin typeface="Aptos" panose="020B0004020202020204" pitchFamily="34" charset="0"/>
                          <a:ea typeface="+mn-ea"/>
                          <a:cs typeface="+mn-cs"/>
                        </a:rPr>
                        <a:t>ie</a:t>
                      </a:r>
                      <a:r>
                        <a:rPr lang="en-GB" sz="1500" b="0" kern="1200" dirty="0">
                          <a:solidFill>
                            <a:schemeClr val="accent5"/>
                          </a:solidFill>
                          <a:effectLst/>
                          <a:latin typeface="Aptos" panose="020B0004020202020204" pitchFamily="34" charset="0"/>
                          <a:ea typeface="+mn-ea"/>
                          <a:cs typeface="+mn-cs"/>
                        </a:rPr>
                        <a:t>, upgrades to road markings, signage and roadside barriers) are integrated into maintenance and renewal programmes through planning and prioritisation.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2661849597"/>
                  </a:ext>
                </a:extLst>
              </a:tr>
              <a:tr h="1075118">
                <a:tc>
                  <a:txBody>
                    <a:bodyPr/>
                    <a:lstStyle/>
                    <a:p>
                      <a:r>
                        <a:rPr lang="en-NZ" sz="1500" b="1" dirty="0">
                          <a:solidFill>
                            <a:schemeClr val="accent5"/>
                          </a:solidFill>
                          <a:latin typeface="Aptos" panose="020B0004020202020204" pitchFamily="34" charset="0"/>
                          <a:cs typeface="Calibri" panose="020F0502020204030204" pitchFamily="34" charset="0"/>
                        </a:rPr>
                        <a:t>Develop and deliver innovative, cost-effective safety infrastructure measures in high-crash areas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tc>
                  <a:txBody>
                    <a:bodyPr/>
                    <a:lstStyle/>
                    <a:p>
                      <a:r>
                        <a:rPr lang="en-GB" sz="1500" b="1" dirty="0">
                          <a:solidFill>
                            <a:schemeClr val="accent5"/>
                          </a:solidFill>
                          <a:latin typeface="Aptos" panose="020B0004020202020204" pitchFamily="34" charset="0"/>
                          <a:cs typeface="Calibri" panose="020F0502020204030204" pitchFamily="34" charset="0"/>
                        </a:rPr>
                        <a:t>NZTA: </a:t>
                      </a:r>
                      <a:r>
                        <a:rPr lang="en-GB" sz="1500" b="0" dirty="0">
                          <a:solidFill>
                            <a:schemeClr val="accent5"/>
                          </a:solidFill>
                          <a:latin typeface="Aptos" panose="020B0004020202020204" pitchFamily="34" charset="0"/>
                          <a:cs typeface="Calibri" panose="020F0502020204030204" pitchFamily="34" charset="0"/>
                        </a:rPr>
                        <a:t>Of the 55 safety projects carried forward from the previous National Land Transport Plan (</a:t>
                      </a:r>
                      <a:r>
                        <a:rPr lang="en-GB" sz="1500" b="0" dirty="0" err="1">
                          <a:solidFill>
                            <a:schemeClr val="accent5"/>
                          </a:solidFill>
                          <a:latin typeface="Aptos" panose="020B0004020202020204" pitchFamily="34" charset="0"/>
                          <a:cs typeface="Calibri" panose="020F0502020204030204" pitchFamily="34" charset="0"/>
                        </a:rPr>
                        <a:t>NLTP</a:t>
                      </a:r>
                      <a:r>
                        <a:rPr lang="en-GB" sz="1500" b="0" dirty="0">
                          <a:solidFill>
                            <a:schemeClr val="accent5"/>
                          </a:solidFill>
                          <a:latin typeface="Aptos" panose="020B0004020202020204" pitchFamily="34" charset="0"/>
                          <a:cs typeface="Calibri" panose="020F0502020204030204" pitchFamily="34" charset="0"/>
                        </a:rPr>
                        <a:t>), 31 are complete and 13 are underway. Of the 11 safety projects over $2 million, 2 projects are now complete, 7 remain underway, and 2 are yet to start. Of the over 200 small safety projects to be delivered, 78 are now complete, and 60 are underway. The speed management programme is expected to be largely delivered within the </a:t>
                      </a:r>
                      <a:r>
                        <a:rPr lang="en-GB" sz="1500" b="0" dirty="0" err="1">
                          <a:solidFill>
                            <a:schemeClr val="accent5"/>
                          </a:solidFill>
                          <a:latin typeface="Aptos" panose="020B0004020202020204" pitchFamily="34" charset="0"/>
                          <a:cs typeface="Calibri" panose="020F0502020204030204" pitchFamily="34" charset="0"/>
                        </a:rPr>
                        <a:t>NLTP</a:t>
                      </a:r>
                      <a:r>
                        <a:rPr lang="en-GB" sz="1500" b="0" dirty="0">
                          <a:solidFill>
                            <a:schemeClr val="accent5"/>
                          </a:solidFill>
                          <a:latin typeface="Aptos" panose="020B0004020202020204" pitchFamily="34" charset="0"/>
                          <a:cs typeface="Calibri" panose="020F0502020204030204" pitchFamily="34" charset="0"/>
                        </a:rPr>
                        <a:t> period.</a:t>
                      </a:r>
                      <a:endParaRPr lang="en-GB" sz="1500" b="1" dirty="0">
                        <a:solidFill>
                          <a:schemeClr val="accent5"/>
                        </a:solidFill>
                        <a:latin typeface="Aptos" panose="020B000402020202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698361510"/>
                  </a:ext>
                </a:extLst>
              </a:tr>
              <a:tr h="981807">
                <a:tc>
                  <a:txBody>
                    <a:bodyPr/>
                    <a:lstStyle/>
                    <a:p>
                      <a:r>
                        <a:rPr lang="en-GB" sz="1500" b="1" dirty="0">
                          <a:solidFill>
                            <a:schemeClr val="accent5"/>
                          </a:solidFill>
                          <a:latin typeface="Aptos" panose="020B0004020202020204" pitchFamily="34" charset="0"/>
                          <a:cs typeface="Calibri" panose="020F0502020204030204" pitchFamily="34" charset="0"/>
                        </a:rPr>
                        <a:t>Motorcycle safety-specific treatments to reduce deaths and serious injuries</a:t>
                      </a:r>
                      <a:endParaRPr lang="en-NZ" sz="1500" b="1" dirty="0">
                        <a:solidFill>
                          <a:schemeClr val="accent5"/>
                        </a:solidFill>
                        <a:latin typeface="Aptos" panose="020B000402020202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1" dirty="0">
                          <a:solidFill>
                            <a:schemeClr val="accent5"/>
                          </a:solidFill>
                          <a:latin typeface="Aptos" panose="020B0004020202020204" pitchFamily="34" charset="0"/>
                          <a:cs typeface="Calibri" panose="020F0502020204030204" pitchFamily="34" charset="0"/>
                        </a:rPr>
                        <a:t>NZTA &amp; ACC: </a:t>
                      </a:r>
                      <a:r>
                        <a:rPr lang="en-GB" sz="1500" b="0" dirty="0">
                          <a:solidFill>
                            <a:schemeClr val="accent5"/>
                          </a:solidFill>
                          <a:latin typeface="Aptos" panose="020B0004020202020204" pitchFamily="34" charset="0"/>
                          <a:cs typeface="Calibri" panose="020F0502020204030204" pitchFamily="34" charset="0"/>
                        </a:rPr>
                        <a:t>NZTA is continuing to support ACC to develop the next programme of motorcycle safety works. A measurement framework is being established to assess Stage 1 performance. Potential future intervention opportunities are also being assessed on high-risk intersections, with programme recommendations expected by the end of Q1 FY27.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2985895875"/>
                  </a:ext>
                </a:extLst>
              </a:tr>
            </a:tbl>
          </a:graphicData>
        </a:graphic>
      </p:graphicFrame>
    </p:spTree>
    <p:extLst>
      <p:ext uri="{BB962C8B-B14F-4D97-AF65-F5344CB8AC3E}">
        <p14:creationId xmlns:p14="http://schemas.microsoft.com/office/powerpoint/2010/main" val="1567235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8F538D0-B244-7E36-3A7A-05C44F4781D1}"/>
              </a:ext>
            </a:extLst>
          </p:cNvPr>
          <p:cNvSpPr>
            <a:spLocks noGrp="1"/>
          </p:cNvSpPr>
          <p:nvPr>
            <p:ph type="title"/>
          </p:nvPr>
        </p:nvSpPr>
        <p:spPr>
          <a:xfrm>
            <a:off x="803275" y="0"/>
            <a:ext cx="10585450" cy="1049338"/>
          </a:xfrm>
        </p:spPr>
        <p:txBody>
          <a:bodyPr/>
          <a:lstStyle/>
          <a:p>
            <a:r>
              <a:rPr lang="en-NZ" dirty="0">
                <a:latin typeface="Calibri" panose="020F0502020204030204" pitchFamily="34" charset="0"/>
                <a:ea typeface="Calibri" panose="020F0502020204030204" pitchFamily="34" charset="0"/>
                <a:cs typeface="Calibri" panose="020F0502020204030204" pitchFamily="34" charset="0"/>
              </a:rPr>
              <a:t>Road Safety Objectives – Output summary</a:t>
            </a:r>
          </a:p>
        </p:txBody>
      </p:sp>
      <p:graphicFrame>
        <p:nvGraphicFramePr>
          <p:cNvPr id="5" name="Table 4">
            <a:extLst>
              <a:ext uri="{FF2B5EF4-FFF2-40B4-BE49-F238E27FC236}">
                <a16:creationId xmlns:a16="http://schemas.microsoft.com/office/drawing/2014/main" id="{4CF20EB2-4C19-C87B-8071-0ECCAC66AEF6}"/>
              </a:ext>
            </a:extLst>
          </p:cNvPr>
          <p:cNvGraphicFramePr>
            <a:graphicFrameLocks noGrp="1"/>
          </p:cNvGraphicFramePr>
          <p:nvPr>
            <p:extLst>
              <p:ext uri="{D42A27DB-BD31-4B8C-83A1-F6EECF244321}">
                <p14:modId xmlns:p14="http://schemas.microsoft.com/office/powerpoint/2010/main" val="786453433"/>
              </p:ext>
            </p:extLst>
          </p:nvPr>
        </p:nvGraphicFramePr>
        <p:xfrm>
          <a:off x="0" y="1103630"/>
          <a:ext cx="12192000" cy="4590865"/>
        </p:xfrm>
        <a:graphic>
          <a:graphicData uri="http://schemas.openxmlformats.org/drawingml/2006/table">
            <a:tbl>
              <a:tblPr firstRow="1" bandRow="1"/>
              <a:tblGrid>
                <a:gridCol w="3674853">
                  <a:extLst>
                    <a:ext uri="{9D8B030D-6E8A-4147-A177-3AD203B41FA5}">
                      <a16:colId xmlns:a16="http://schemas.microsoft.com/office/drawing/2014/main" val="4289569053"/>
                    </a:ext>
                  </a:extLst>
                </a:gridCol>
                <a:gridCol w="8517147">
                  <a:extLst>
                    <a:ext uri="{9D8B030D-6E8A-4147-A177-3AD203B41FA5}">
                      <a16:colId xmlns:a16="http://schemas.microsoft.com/office/drawing/2014/main" val="1515941635"/>
                    </a:ext>
                  </a:extLst>
                </a:gridCol>
              </a:tblGrid>
              <a:tr h="319733">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indent="0">
                        <a:buFont typeface="+mj-lt"/>
                        <a:buNone/>
                      </a:pPr>
                      <a:r>
                        <a:rPr lang="en-GB" sz="1600" dirty="0">
                          <a:latin typeface="Aptos" panose="020B0004020202020204" pitchFamily="34" charset="0"/>
                          <a:cs typeface="Calibri" panose="020F0502020204030204" pitchFamily="34" charset="0"/>
                        </a:rPr>
                        <a:t>2. Safer drivers: ensure road users are alert, unimpaired and comply with road rules</a:t>
                      </a:r>
                    </a:p>
                  </a:txBody>
                  <a:tcPr>
                    <a:lnL w="12700" cmpd="sng">
                      <a:noFill/>
                    </a:lnL>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hMerge="1">
                  <a:txBody>
                    <a:bodyPr/>
                    <a:lstStyle/>
                    <a:p>
                      <a:endParaRPr lang="en-NZ"/>
                    </a:p>
                  </a:txBody>
                  <a:tcPr/>
                </a:tc>
                <a:extLst>
                  <a:ext uri="{0D108BD9-81ED-4DB2-BD59-A6C34878D82A}">
                    <a16:rowId xmlns:a16="http://schemas.microsoft.com/office/drawing/2014/main" val="28838505"/>
                  </a:ext>
                </a:extLst>
              </a:tr>
              <a:tr h="552265">
                <a:tc>
                  <a:txBody>
                    <a:bodyPr/>
                    <a:lstStyle/>
                    <a:p>
                      <a:pPr>
                        <a:buNone/>
                      </a:pPr>
                      <a:r>
                        <a:rPr kumimoji="0" lang="en-NZ" sz="1500" b="1" i="0" u="none" strike="noStrike" kern="1200" cap="none" spc="0" normalizeH="0" baseline="0" dirty="0">
                          <a:ln>
                            <a:noFill/>
                          </a:ln>
                          <a:solidFill>
                            <a:srgbClr val="0D2C6C"/>
                          </a:solidFill>
                          <a:effectLst/>
                          <a:uLnTx/>
                          <a:uFillTx/>
                          <a:latin typeface="Aptos" panose="020B0004020202020204" pitchFamily="34" charset="0"/>
                          <a:ea typeface="+mn-ea"/>
                          <a:cs typeface="Calibri" panose="020F0502020204030204" pitchFamily="34" charset="0"/>
                        </a:rPr>
                        <a:t>Increase road policing and enforcement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tc>
                  <a:txBody>
                    <a:bodyPr/>
                    <a:lstStyle/>
                    <a:p>
                      <a:pPr>
                        <a:buNone/>
                      </a:pPr>
                      <a:r>
                        <a:rPr kumimoji="0" lang="en-NZ" sz="1500" b="1" i="0" u="none" strike="noStrike" kern="1200" cap="none" spc="0" normalizeH="0" baseline="0" dirty="0">
                          <a:ln>
                            <a:noFill/>
                          </a:ln>
                          <a:solidFill>
                            <a:srgbClr val="0D2C6C"/>
                          </a:solidFill>
                          <a:effectLst/>
                          <a:uLnTx/>
                          <a:uFillTx/>
                          <a:latin typeface="Aptos"/>
                          <a:ea typeface="+mn-ea"/>
                          <a:cs typeface="Calibri"/>
                        </a:rPr>
                        <a:t>Police: </a:t>
                      </a:r>
                      <a:r>
                        <a:rPr kumimoji="0" lang="en-NZ" sz="1500" b="0" i="0" u="none" strike="noStrike" kern="1200" cap="none" spc="0" normalizeH="0" baseline="0" dirty="0">
                          <a:ln>
                            <a:noFill/>
                          </a:ln>
                          <a:solidFill>
                            <a:srgbClr val="0D2C6C"/>
                          </a:solidFill>
                          <a:effectLst/>
                          <a:uLnTx/>
                          <a:uFillTx/>
                          <a:latin typeface="Aptos"/>
                          <a:ea typeface="+mn-ea"/>
                          <a:cs typeface="Calibri"/>
                        </a:rPr>
                        <a:t>Delivery for the last quarter of the 2025-26 annual Road Policing Investment Programme (</a:t>
                      </a:r>
                      <a:r>
                        <a:rPr kumimoji="0" lang="en-NZ" sz="1500" b="0" i="0" u="none" strike="noStrike" kern="1200" cap="none" spc="0" normalizeH="0" baseline="0" dirty="0" err="1">
                          <a:ln>
                            <a:noFill/>
                          </a:ln>
                          <a:solidFill>
                            <a:srgbClr val="0D2C6C"/>
                          </a:solidFill>
                          <a:effectLst/>
                          <a:uLnTx/>
                          <a:uFillTx/>
                          <a:latin typeface="Aptos"/>
                          <a:ea typeface="+mn-ea"/>
                          <a:cs typeface="Calibri"/>
                        </a:rPr>
                        <a:t>RPIP</a:t>
                      </a:r>
                      <a:r>
                        <a:rPr kumimoji="0" lang="en-NZ" sz="1500" b="0" i="0" u="none" strike="noStrike" kern="1200" cap="none" spc="0" normalizeH="0" baseline="0" dirty="0">
                          <a:ln>
                            <a:noFill/>
                          </a:ln>
                          <a:solidFill>
                            <a:srgbClr val="0D2C6C"/>
                          </a:solidFill>
                          <a:effectLst/>
                          <a:uLnTx/>
                          <a:uFillTx/>
                          <a:latin typeface="Aptos"/>
                          <a:ea typeface="+mn-ea"/>
                          <a:cs typeface="Calibri"/>
                        </a:rPr>
                        <a:t>) is below target for breath tests, open road speed notices and restraints. </a:t>
                      </a:r>
                      <a:r>
                        <a:rPr kumimoji="0" lang="en-GB" sz="1500" b="0" i="0" u="none" strike="noStrike" kern="1200" cap="none" spc="0" normalizeH="0" baseline="0" dirty="0">
                          <a:ln>
                            <a:noFill/>
                          </a:ln>
                          <a:solidFill>
                            <a:srgbClr val="0D2C6C"/>
                          </a:solidFill>
                          <a:effectLst/>
                          <a:uLnTx/>
                          <a:uFillTx/>
                          <a:latin typeface="Aptos"/>
                          <a:ea typeface="+mn-ea"/>
                          <a:cs typeface="Calibri"/>
                        </a:rPr>
                        <a:t>Police exceeded the 2025-26 year-end targets across activity measures, other than restraint offences.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2711391854"/>
                  </a:ext>
                </a:extLst>
              </a:tr>
              <a:tr h="552265">
                <a:tc>
                  <a:txBody>
                    <a:bodyPr/>
                    <a:lstStyle/>
                    <a:p>
                      <a:pPr>
                        <a:buNone/>
                      </a:pPr>
                      <a:r>
                        <a:rPr kumimoji="0" lang="en-NZ" sz="1500" b="1" i="0" u="none" strike="noStrike" kern="1200" cap="none" spc="0" normalizeH="0" baseline="0" dirty="0">
                          <a:ln>
                            <a:noFill/>
                          </a:ln>
                          <a:solidFill>
                            <a:srgbClr val="0D2C6C"/>
                          </a:solidFill>
                          <a:effectLst/>
                          <a:uLnTx/>
                          <a:uFillTx/>
                          <a:latin typeface="Aptos" panose="020B0004020202020204" pitchFamily="34" charset="0"/>
                          <a:ea typeface="+mn-ea"/>
                          <a:cs typeface="Calibri" panose="020F0502020204030204" pitchFamily="34" charset="0"/>
                        </a:rPr>
                        <a:t>Implement roadside oral fluid testing (OFT)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tc>
                  <a:txBody>
                    <a:bodyPr/>
                    <a:lstStyle/>
                    <a:p>
                      <a:pPr>
                        <a:buNone/>
                      </a:pPr>
                      <a:r>
                        <a:rPr kumimoji="0" lang="en-NZ" sz="1500" b="1" i="0" u="none" strike="noStrike" kern="1200" cap="none" spc="0" normalizeH="0" baseline="0" dirty="0">
                          <a:ln>
                            <a:noFill/>
                          </a:ln>
                          <a:solidFill>
                            <a:srgbClr val="0D2C6C"/>
                          </a:solidFill>
                          <a:effectLst/>
                          <a:uLnTx/>
                          <a:uFillTx/>
                          <a:latin typeface="Aptos"/>
                          <a:ea typeface="+mn-ea"/>
                          <a:cs typeface="Calibri"/>
                        </a:rPr>
                        <a:t>Police: </a:t>
                      </a:r>
                      <a:r>
                        <a:rPr kumimoji="0" lang="en-NZ" sz="1500" b="0" i="0" u="none" strike="noStrike" kern="1200" cap="none" spc="0" normalizeH="0" baseline="0" dirty="0">
                          <a:ln>
                            <a:noFill/>
                          </a:ln>
                          <a:solidFill>
                            <a:srgbClr val="0D2C6C"/>
                          </a:solidFill>
                          <a:effectLst/>
                          <a:uLnTx/>
                          <a:uFillTx/>
                          <a:latin typeface="Aptos"/>
                          <a:ea typeface="+mn-ea"/>
                          <a:cs typeface="Calibri"/>
                        </a:rPr>
                        <a:t>D</a:t>
                      </a:r>
                      <a:r>
                        <a:rPr kumimoji="0" lang="en-GB" sz="1500" b="0" i="0" u="none" strike="noStrike" kern="1200" cap="none" spc="0" normalizeH="0" baseline="0" dirty="0" err="1">
                          <a:ln>
                            <a:noFill/>
                          </a:ln>
                          <a:solidFill>
                            <a:srgbClr val="0D2C6C"/>
                          </a:solidFill>
                          <a:effectLst/>
                          <a:uLnTx/>
                          <a:uFillTx/>
                          <a:latin typeface="Aptos"/>
                          <a:ea typeface="+mn-ea"/>
                          <a:cs typeface="Calibri"/>
                        </a:rPr>
                        <a:t>istrict</a:t>
                      </a:r>
                      <a:r>
                        <a:rPr kumimoji="0" lang="en-GB" sz="1500" b="0" i="0" u="none" strike="noStrike" kern="1200" cap="none" spc="0" normalizeH="0" baseline="0" dirty="0">
                          <a:ln>
                            <a:noFill/>
                          </a:ln>
                          <a:solidFill>
                            <a:srgbClr val="0D2C6C"/>
                          </a:solidFill>
                          <a:effectLst/>
                          <a:uLnTx/>
                          <a:uFillTx/>
                          <a:latin typeface="Aptos"/>
                          <a:ea typeface="+mn-ea"/>
                          <a:cs typeface="Calibri"/>
                        </a:rPr>
                        <a:t> training has been completed. Police are on track for the national rollout of 50,000 OFT per annum from 1 July 2026.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4060065459"/>
                  </a:ext>
                </a:extLst>
              </a:tr>
              <a:tr h="18517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Deliver education initiatives and public information to support Police enforcement and encourage behavioural change focusing on high-risk behaviours</a:t>
                      </a:r>
                      <a:endParaRPr kumimoji="0" lang="en-NZ" sz="15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rgbClr val="0D2C6C"/>
                          </a:solidFill>
                          <a:effectLst/>
                          <a:uLnTx/>
                          <a:uFillTx/>
                          <a:latin typeface="Aptos"/>
                          <a:ea typeface="+mn-ea"/>
                          <a:cs typeface="Calibri"/>
                        </a:rPr>
                        <a:t>NZTA: </a:t>
                      </a:r>
                      <a:r>
                        <a:rPr kumimoji="0" lang="en-GB" sz="1500" b="0" i="0" u="none" strike="noStrike" kern="1200" cap="none" spc="0" normalizeH="0" baseline="0" noProof="0" dirty="0">
                          <a:ln>
                            <a:noFill/>
                          </a:ln>
                          <a:solidFill>
                            <a:srgbClr val="0D2C6C"/>
                          </a:solidFill>
                          <a:effectLst/>
                          <a:uLnTx/>
                          <a:uFillTx/>
                          <a:latin typeface="Aptos"/>
                          <a:ea typeface="+mn-ea"/>
                          <a:cs typeface="Calibri"/>
                        </a:rPr>
                        <a:t>Campaigns this quarter targeted speed, motorcycles, drink-driving, drug-driving, distractions (in partnership with ACC), seatbelts (in collaboration with Northland and Canterbury NPC rugby teams), safe winter travel and general enforcement.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0D2C6C"/>
                          </a:solidFill>
                          <a:effectLst/>
                          <a:uLnTx/>
                          <a:uFillTx/>
                          <a:latin typeface="Aptos"/>
                          <a:ea typeface="+mn-ea"/>
                          <a:cs typeface="Calibri"/>
                        </a:rPr>
                        <a:t>In May, the: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GB" sz="1500" b="0" i="0" u="none" strike="noStrike" kern="1200" cap="none" spc="0" normalizeH="0" baseline="0" noProof="0" dirty="0">
                          <a:ln>
                            <a:noFill/>
                          </a:ln>
                          <a:solidFill>
                            <a:srgbClr val="0D2C6C"/>
                          </a:solidFill>
                          <a:effectLst/>
                          <a:uLnTx/>
                          <a:uFillTx/>
                          <a:latin typeface="Aptos"/>
                          <a:ea typeface="+mn-ea"/>
                          <a:cs typeface="Calibri"/>
                        </a:rPr>
                        <a:t>Better Together initiative ran in Northland, Central, Tasman/West Coast and Southern Police districts.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GB" sz="1500" b="0" i="0" u="none" strike="noStrike" kern="1200" cap="none" spc="0" normalizeH="0" baseline="0" noProof="0" dirty="0">
                          <a:ln>
                            <a:noFill/>
                          </a:ln>
                          <a:solidFill>
                            <a:srgbClr val="0D2C6C"/>
                          </a:solidFill>
                          <a:effectLst/>
                          <a:uLnTx/>
                          <a:uFillTx/>
                          <a:latin typeface="Aptos"/>
                          <a:ea typeface="+mn-ea"/>
                          <a:cs typeface="Calibri"/>
                        </a:rPr>
                        <a:t>campaign to inform drivers of the new roadside drug testing regime began in May.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0D2C6C"/>
                          </a:solidFill>
                          <a:effectLst/>
                          <a:uLnTx/>
                          <a:uFillTx/>
                          <a:latin typeface="Aptos"/>
                          <a:ea typeface="+mn-ea"/>
                          <a:cs typeface="Calibri"/>
                        </a:rPr>
                        <a:t>NZTA hosted a cross-agency road safety stand at the 10-13 June National </a:t>
                      </a:r>
                      <a:r>
                        <a:rPr kumimoji="0" lang="en-GB" sz="1500" b="0" i="0" u="none" strike="noStrike" kern="1200" cap="none" spc="0" normalizeH="0" baseline="0" noProof="0" dirty="0" err="1">
                          <a:ln>
                            <a:noFill/>
                          </a:ln>
                          <a:solidFill>
                            <a:srgbClr val="0D2C6C"/>
                          </a:solidFill>
                          <a:effectLst/>
                          <a:uLnTx/>
                          <a:uFillTx/>
                          <a:latin typeface="Aptos"/>
                          <a:ea typeface="+mn-ea"/>
                          <a:cs typeface="Calibri"/>
                        </a:rPr>
                        <a:t>Fieldays</a:t>
                      </a:r>
                      <a:r>
                        <a:rPr kumimoji="0" lang="en-GB" sz="1500" b="0" i="0" u="none" strike="noStrike" kern="1200" cap="none" spc="0" normalizeH="0" baseline="0" noProof="0" dirty="0">
                          <a:ln>
                            <a:noFill/>
                          </a:ln>
                          <a:solidFill>
                            <a:srgbClr val="0D2C6C"/>
                          </a:solidFill>
                          <a:effectLst/>
                          <a:uLnTx/>
                          <a:uFillTx/>
                          <a:latin typeface="Aptos"/>
                          <a:ea typeface="+mn-ea"/>
                          <a:cs typeface="Calibri"/>
                        </a:rPr>
                        <a:t>. </a:t>
                      </a:r>
                      <a:endParaRPr kumimoji="0" lang="en-NZ" sz="1500" b="0" i="0" u="none" strike="noStrike" kern="1200" cap="none" spc="0" normalizeH="0" baseline="0" noProof="0" dirty="0">
                        <a:ln>
                          <a:noFill/>
                        </a:ln>
                        <a:solidFill>
                          <a:srgbClr val="0D2C6C"/>
                        </a:solidFill>
                        <a:effectLst/>
                        <a:uLnTx/>
                        <a:uFillTx/>
                        <a:latin typeface="Aptos"/>
                        <a:ea typeface="+mn-ea"/>
                        <a:cs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2973408820"/>
                  </a:ext>
                </a:extLst>
              </a:tr>
              <a:tr h="7847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Identify opportunities to improve the Graduated Driver Licensing System (</a:t>
                      </a:r>
                      <a:r>
                        <a:rPr kumimoji="0" lang="en-GB" sz="1500" b="1" i="0" u="none" strike="noStrike" kern="1200" cap="none" spc="0" normalizeH="0" baseline="0" noProof="0" dirty="0" err="1">
                          <a:ln>
                            <a:noFill/>
                          </a:ln>
                          <a:solidFill>
                            <a:srgbClr val="0D2C6C"/>
                          </a:solidFill>
                          <a:effectLst/>
                          <a:uLnTx/>
                          <a:uFillTx/>
                          <a:latin typeface="Aptos" panose="020B0004020202020204" pitchFamily="34" charset="0"/>
                          <a:ea typeface="+mn-ea"/>
                          <a:cs typeface="Calibri" panose="020F0502020204030204" pitchFamily="34" charset="0"/>
                        </a:rPr>
                        <a:t>GDLS</a:t>
                      </a:r>
                      <a:r>
                        <a:rPr kumimoji="0" lang="en-GB" sz="15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 taking into account road safety outcomes</a:t>
                      </a:r>
                      <a:endParaRPr kumimoji="0" lang="en-NZ" sz="15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5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The Ministry: </a:t>
                      </a:r>
                      <a:r>
                        <a:rPr kumimoji="0" lang="en-GB" sz="1500" b="0"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The Governor-General signed the Amendment Rule on 7 April 2026.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NZTA: </a:t>
                      </a:r>
                      <a:r>
                        <a:rPr kumimoji="0" lang="en-GB" sz="1500" b="0"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NZTA is focussed on implementing the changes to the </a:t>
                      </a:r>
                      <a:r>
                        <a:rPr kumimoji="0" lang="en-GB" sz="1500" b="0" i="0" u="none" strike="noStrike" kern="1200" cap="none" spc="0" normalizeH="0" baseline="0" noProof="0" dirty="0" err="1">
                          <a:ln>
                            <a:noFill/>
                          </a:ln>
                          <a:solidFill>
                            <a:srgbClr val="0D2C6C"/>
                          </a:solidFill>
                          <a:effectLst/>
                          <a:uLnTx/>
                          <a:uFillTx/>
                          <a:latin typeface="Aptos" panose="020B0004020202020204" pitchFamily="34" charset="0"/>
                          <a:ea typeface="+mn-ea"/>
                          <a:cs typeface="Calibri" panose="020F0502020204030204" pitchFamily="34" charset="0"/>
                        </a:rPr>
                        <a:t>GDLS</a:t>
                      </a:r>
                      <a:r>
                        <a:rPr kumimoji="0" lang="en-GB" sz="1500" b="0"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 by January 2027.</a:t>
                      </a:r>
                      <a:endParaRPr kumimoji="0" lang="en-NZ" sz="1500" b="0"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1024011735"/>
                  </a:ext>
                </a:extLst>
              </a:tr>
            </a:tbl>
          </a:graphicData>
        </a:graphic>
      </p:graphicFrame>
    </p:spTree>
    <p:extLst>
      <p:ext uri="{BB962C8B-B14F-4D97-AF65-F5344CB8AC3E}">
        <p14:creationId xmlns:p14="http://schemas.microsoft.com/office/powerpoint/2010/main" val="2946736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2C1D941-2430-B881-B6E3-556854FE65DF}"/>
              </a:ext>
            </a:extLst>
          </p:cNvPr>
          <p:cNvSpPr>
            <a:spLocks noGrp="1"/>
          </p:cNvSpPr>
          <p:nvPr>
            <p:ph type="title"/>
          </p:nvPr>
        </p:nvSpPr>
        <p:spPr>
          <a:xfrm>
            <a:off x="803275" y="8731"/>
            <a:ext cx="10585450" cy="1049338"/>
          </a:xfrm>
        </p:spPr>
        <p:txBody>
          <a:bodyPr/>
          <a:lstStyle/>
          <a:p>
            <a:r>
              <a:rPr lang="en-NZ" dirty="0">
                <a:latin typeface="Calibri" panose="020F0502020204030204" pitchFamily="34" charset="0"/>
                <a:ea typeface="Calibri" panose="020F0502020204030204" pitchFamily="34" charset="0"/>
                <a:cs typeface="Calibri" panose="020F0502020204030204" pitchFamily="34" charset="0"/>
              </a:rPr>
              <a:t>Road Safety Objectives – Output summary </a:t>
            </a:r>
          </a:p>
        </p:txBody>
      </p:sp>
      <p:graphicFrame>
        <p:nvGraphicFramePr>
          <p:cNvPr id="5" name="Table 4">
            <a:extLst>
              <a:ext uri="{FF2B5EF4-FFF2-40B4-BE49-F238E27FC236}">
                <a16:creationId xmlns:a16="http://schemas.microsoft.com/office/drawing/2014/main" id="{F1AC1CD5-5186-50FC-6576-307779FBF5DE}"/>
              </a:ext>
            </a:extLst>
          </p:cNvPr>
          <p:cNvGraphicFramePr>
            <a:graphicFrameLocks noGrp="1"/>
          </p:cNvGraphicFramePr>
          <p:nvPr>
            <p:extLst>
              <p:ext uri="{D42A27DB-BD31-4B8C-83A1-F6EECF244321}">
                <p14:modId xmlns:p14="http://schemas.microsoft.com/office/powerpoint/2010/main" val="3369287588"/>
              </p:ext>
            </p:extLst>
          </p:nvPr>
        </p:nvGraphicFramePr>
        <p:xfrm>
          <a:off x="0" y="1058069"/>
          <a:ext cx="12192000" cy="4587240"/>
        </p:xfrm>
        <a:graphic>
          <a:graphicData uri="http://schemas.openxmlformats.org/drawingml/2006/table">
            <a:tbl>
              <a:tblPr firstRow="1" bandRow="1"/>
              <a:tblGrid>
                <a:gridCol w="3666226">
                  <a:extLst>
                    <a:ext uri="{9D8B030D-6E8A-4147-A177-3AD203B41FA5}">
                      <a16:colId xmlns:a16="http://schemas.microsoft.com/office/drawing/2014/main" val="4289569053"/>
                    </a:ext>
                  </a:extLst>
                </a:gridCol>
                <a:gridCol w="8525774">
                  <a:extLst>
                    <a:ext uri="{9D8B030D-6E8A-4147-A177-3AD203B41FA5}">
                      <a16:colId xmlns:a16="http://schemas.microsoft.com/office/drawing/2014/main" val="4293436186"/>
                    </a:ext>
                  </a:extLst>
                </a:gridCol>
              </a:tblGrid>
              <a:tr h="151476">
                <a:tc gridSpan="2">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600" b="1" i="0" u="none" strike="noStrike" kern="1200" cap="none" spc="0" normalizeH="0" baseline="0" noProof="0" dirty="0">
                          <a:ln>
                            <a:noFill/>
                          </a:ln>
                          <a:solidFill>
                            <a:schemeClr val="bg1"/>
                          </a:solidFill>
                          <a:effectLst/>
                          <a:uLnTx/>
                          <a:uFillTx/>
                          <a:latin typeface="Aptos" panose="020B0004020202020204" pitchFamily="34" charset="0"/>
                          <a:ea typeface="+mn-ea"/>
                          <a:cs typeface="Calibri" panose="020F0502020204030204" pitchFamily="34" charset="0"/>
                        </a:rPr>
                        <a:t>2. Safer drivers: ensure road users are alert, unimpaired and comply with road rules</a:t>
                      </a:r>
                    </a:p>
                  </a:txBody>
                  <a:tcPr>
                    <a:lnL w="12700" cmpd="sng">
                      <a:noFill/>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hMerge="1">
                  <a:txBody>
                    <a:bodyPr/>
                    <a:lstStyle/>
                    <a:p>
                      <a:endParaRPr lang="en-NZ" dirty="0"/>
                    </a:p>
                  </a:txBody>
                  <a:tcPr>
                    <a:lnL w="12700" cap="flat" cmpd="sng" algn="ctr">
                      <a:solidFill>
                        <a:sysClr val="window" lastClr="FFFFFF"/>
                      </a:solidFill>
                      <a:prstDash val="solid"/>
                      <a:round/>
                      <a:headEnd type="none" w="med" len="med"/>
                      <a:tailEnd type="none" w="med" len="med"/>
                    </a:lnL>
                  </a:tcPr>
                </a:tc>
                <a:extLst>
                  <a:ext uri="{0D108BD9-81ED-4DB2-BD59-A6C34878D82A}">
                    <a16:rowId xmlns:a16="http://schemas.microsoft.com/office/drawing/2014/main" val="2013701804"/>
                  </a:ext>
                </a:extLst>
              </a:tr>
              <a:tr h="8860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1" dirty="0">
                          <a:solidFill>
                            <a:schemeClr val="accent5"/>
                          </a:solidFill>
                          <a:latin typeface="Aptos" panose="020B0004020202020204" pitchFamily="34" charset="0"/>
                          <a:cs typeface="Calibri" panose="020F0502020204030204" pitchFamily="34" charset="0"/>
                        </a:rPr>
                        <a:t>Deliver and support others in their delivery of school-based road safety education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1" dirty="0">
                          <a:solidFill>
                            <a:schemeClr val="accent5"/>
                          </a:solidFill>
                          <a:latin typeface="Aptos" panose="020B0004020202020204" pitchFamily="34" charset="0"/>
                          <a:cs typeface="Calibri" panose="020F0502020204030204" pitchFamily="34" charset="0"/>
                        </a:rPr>
                        <a:t>NZTA: </a:t>
                      </a:r>
                      <a:r>
                        <a:rPr lang="en-GB" sz="1500" b="0" dirty="0">
                          <a:solidFill>
                            <a:schemeClr val="accent5"/>
                          </a:solidFill>
                          <a:latin typeface="Aptos" panose="020B0004020202020204" pitchFamily="34" charset="0"/>
                          <a:cs typeface="Calibri" panose="020F0502020204030204" pitchFamily="34" charset="0"/>
                        </a:rPr>
                        <a:t>Road Safety Week ran from 4-10 May. NZTA supported Brake by hosting the launch event, participating in school visits, and producing children’s road safety resources for schools, libraries and early childhood education centres.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500" b="0" dirty="0">
                          <a:solidFill>
                            <a:schemeClr val="accent5"/>
                          </a:solidFill>
                          <a:latin typeface="Aptos" panose="020B0004020202020204" pitchFamily="34" charset="0"/>
                          <a:cs typeface="Calibri" panose="020F0502020204030204" pitchFamily="34" charset="0"/>
                        </a:rPr>
                        <a:t>Visits to the Education Portal, a key road safety resource, increased by approximately 4% compared to the same period last year.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662857676"/>
                  </a:ext>
                </a:extLst>
              </a:tr>
              <a:tr h="5791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chemeClr val="accent5"/>
                          </a:solidFill>
                          <a:effectLst/>
                          <a:uLnTx/>
                          <a:uFillTx/>
                          <a:latin typeface="Aptos" panose="020B0004020202020204" pitchFamily="34" charset="0"/>
                          <a:ea typeface="+mn-ea"/>
                          <a:cs typeface="Calibri" panose="020F0502020204030204" pitchFamily="34" charset="0"/>
                        </a:rPr>
                        <a:t>Continue optimising engagement in training and education programmes/development of new programmes</a:t>
                      </a:r>
                      <a:endParaRPr lang="en-NZ" sz="1500" b="1" dirty="0">
                        <a:solidFill>
                          <a:schemeClr val="accent5"/>
                        </a:solidFill>
                        <a:latin typeface="Aptos" panose="020B000402020202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ACC &amp; NZTA: </a:t>
                      </a:r>
                      <a:r>
                        <a:rPr kumimoji="0" lang="en-GB" sz="1500" b="0"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The Drive programme had 80,229 new registrations for the financial year, exceeding the target of 60,000. Ride Forever recorded over 7,200 course completions, below the target of 8,500. NZTA delivered a workshop at the Driving Change Network conference in May to share Drive resources to support new drivers who face barriers to learning to drive (including those from isolated rural communities, migrants and refugees).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2750172685"/>
                  </a:ext>
                </a:extLst>
              </a:tr>
              <a:tr h="3466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500" b="1" dirty="0">
                          <a:solidFill>
                            <a:schemeClr val="accent5"/>
                          </a:solidFill>
                          <a:latin typeface="Aptos" panose="020B0004020202020204" pitchFamily="34" charset="0"/>
                          <a:cs typeface="Calibri" panose="020F0502020204030204" pitchFamily="34" charset="0"/>
                        </a:rPr>
                        <a:t>Review penalties for traffic offences and investigate improvements to the alcohol interlock programme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The Ministry: </a:t>
                      </a:r>
                      <a:r>
                        <a:rPr kumimoji="0" lang="en-GB" sz="1500" b="0"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Work to review penalties for road safety offences and investigate improvements to the alcohol interlock programme continues.</a:t>
                      </a:r>
                      <a:endParaRPr lang="en-GB" sz="1500" b="0" kern="1200" noProof="0" dirty="0">
                        <a:solidFill>
                          <a:schemeClr val="tx1"/>
                        </a:solidFill>
                        <a:latin typeface="Aptos" panose="020B000402020202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287008350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Continue to explore initiatives to improve disproportionate outcomes for groups in New Zealand (</a:t>
                      </a:r>
                      <a:r>
                        <a:rPr kumimoji="0" lang="en-GB" sz="1500" b="1" i="0" u="none" strike="noStrike" kern="1200" cap="none" spc="0" normalizeH="0" baseline="0" noProof="0" dirty="0" err="1">
                          <a:ln>
                            <a:noFill/>
                          </a:ln>
                          <a:solidFill>
                            <a:srgbClr val="0D2C6C"/>
                          </a:solidFill>
                          <a:effectLst/>
                          <a:uLnTx/>
                          <a:uFillTx/>
                          <a:latin typeface="Aptos" panose="020B0004020202020204" pitchFamily="34" charset="0"/>
                          <a:ea typeface="+mn-ea"/>
                          <a:cs typeface="Calibri" panose="020F0502020204030204" pitchFamily="34" charset="0"/>
                        </a:rPr>
                        <a:t>ie</a:t>
                      </a:r>
                      <a:r>
                        <a:rPr kumimoji="0" lang="en-GB" sz="15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 young people, rural residents, motorcyclists)</a:t>
                      </a:r>
                      <a:endParaRPr kumimoji="0" lang="en-NZ" sz="15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ACC &amp; NZTA:</a:t>
                      </a:r>
                      <a:r>
                        <a:rPr kumimoji="0" lang="en-GB" sz="1500" b="0" i="0" u="none" strike="noStrike" kern="1200" cap="none" spc="0" normalizeH="0" baseline="0" noProof="0" dirty="0">
                          <a:ln>
                            <a:noFill/>
                          </a:ln>
                          <a:solidFill>
                            <a:schemeClr val="accent5"/>
                          </a:solidFill>
                          <a:effectLst/>
                          <a:uLnTx/>
                          <a:uFillTx/>
                          <a:latin typeface="Aptos" panose="020B0004020202020204" pitchFamily="34" charset="0"/>
                          <a:ea typeface="+mn-ea"/>
                          <a:cs typeface="Calibri" panose="020F0502020204030204" pitchFamily="34" charset="0"/>
                        </a:rPr>
                        <a:t> Motorcycle risk maps were published on </a:t>
                      </a:r>
                      <a:r>
                        <a:rPr kumimoji="0" lang="en-GB" sz="1500" b="0" i="0" u="none" strike="noStrike" kern="1200" cap="none" spc="0" normalizeH="0" baseline="0" noProof="0" dirty="0" err="1">
                          <a:ln>
                            <a:noFill/>
                          </a:ln>
                          <a:solidFill>
                            <a:schemeClr val="accent5"/>
                          </a:solidFill>
                          <a:effectLst/>
                          <a:uLnTx/>
                          <a:uFillTx/>
                          <a:latin typeface="Aptos" panose="020B0004020202020204" pitchFamily="34" charset="0"/>
                          <a:ea typeface="+mn-ea"/>
                          <a:cs typeface="Calibri" panose="020F0502020204030204" pitchFamily="34" charset="0"/>
                        </a:rPr>
                        <a:t>MegaMaps</a:t>
                      </a:r>
                      <a:r>
                        <a:rPr kumimoji="0" lang="en-GB" sz="1500" b="0" i="0" u="none" strike="noStrike" kern="1200" cap="none" spc="0" normalizeH="0" baseline="0" noProof="0" dirty="0">
                          <a:ln>
                            <a:noFill/>
                          </a:ln>
                          <a:solidFill>
                            <a:schemeClr val="accent5"/>
                          </a:solidFill>
                          <a:effectLst/>
                          <a:uLnTx/>
                          <a:uFillTx/>
                          <a:latin typeface="Aptos" panose="020B0004020202020204" pitchFamily="34" charset="0"/>
                          <a:ea typeface="+mn-ea"/>
                          <a:cs typeface="Calibri" panose="020F050202020403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325287172"/>
                  </a:ext>
                </a:extLst>
              </a:tr>
            </a:tbl>
          </a:graphicData>
        </a:graphic>
      </p:graphicFrame>
    </p:spTree>
    <p:extLst>
      <p:ext uri="{BB962C8B-B14F-4D97-AF65-F5344CB8AC3E}">
        <p14:creationId xmlns:p14="http://schemas.microsoft.com/office/powerpoint/2010/main" val="1494923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5C850A-524A-7C65-064F-6501BB72CAB3}"/>
              </a:ext>
            </a:extLst>
          </p:cNvPr>
          <p:cNvSpPr>
            <a:spLocks noGrp="1"/>
          </p:cNvSpPr>
          <p:nvPr>
            <p:ph type="title"/>
          </p:nvPr>
        </p:nvSpPr>
        <p:spPr>
          <a:xfrm>
            <a:off x="803275" y="0"/>
            <a:ext cx="10585450" cy="1049338"/>
          </a:xfrm>
        </p:spPr>
        <p:txBody>
          <a:bodyPr/>
          <a:lstStyle/>
          <a:p>
            <a:r>
              <a:rPr lang="en-NZ" dirty="0">
                <a:latin typeface="Calibri" panose="020F0502020204030204" pitchFamily="34" charset="0"/>
                <a:ea typeface="Calibri" panose="020F0502020204030204" pitchFamily="34" charset="0"/>
                <a:cs typeface="Calibri" panose="020F0502020204030204" pitchFamily="34" charset="0"/>
              </a:rPr>
              <a:t>Road Safety Objectives – Output summary</a:t>
            </a:r>
          </a:p>
        </p:txBody>
      </p:sp>
      <p:graphicFrame>
        <p:nvGraphicFramePr>
          <p:cNvPr id="5" name="Content Placeholder 3">
            <a:extLst>
              <a:ext uri="{FF2B5EF4-FFF2-40B4-BE49-F238E27FC236}">
                <a16:creationId xmlns:a16="http://schemas.microsoft.com/office/drawing/2014/main" id="{7D7042CF-68C5-3914-2D34-2560956AC908}"/>
              </a:ext>
            </a:extLst>
          </p:cNvPr>
          <p:cNvGraphicFramePr>
            <a:graphicFrameLocks noGrp="1"/>
          </p:cNvGraphicFramePr>
          <p:nvPr>
            <p:ph sz="quarter" idx="14"/>
            <p:extLst>
              <p:ext uri="{D42A27DB-BD31-4B8C-83A1-F6EECF244321}">
                <p14:modId xmlns:p14="http://schemas.microsoft.com/office/powerpoint/2010/main" val="2812300948"/>
              </p:ext>
            </p:extLst>
          </p:nvPr>
        </p:nvGraphicFramePr>
        <p:xfrm>
          <a:off x="0" y="1049338"/>
          <a:ext cx="12192000" cy="3436398"/>
        </p:xfrm>
        <a:graphic>
          <a:graphicData uri="http://schemas.openxmlformats.org/drawingml/2006/table">
            <a:tbl>
              <a:tblPr firstRow="1" bandRow="1">
                <a:tableStyleId>{793D81CF-94F2-401A-BA57-92F5A7B2D0C5}</a:tableStyleId>
              </a:tblPr>
              <a:tblGrid>
                <a:gridCol w="3116425">
                  <a:extLst>
                    <a:ext uri="{9D8B030D-6E8A-4147-A177-3AD203B41FA5}">
                      <a16:colId xmlns:a16="http://schemas.microsoft.com/office/drawing/2014/main" val="3716454204"/>
                    </a:ext>
                  </a:extLst>
                </a:gridCol>
                <a:gridCol w="9075575">
                  <a:extLst>
                    <a:ext uri="{9D8B030D-6E8A-4147-A177-3AD203B41FA5}">
                      <a16:colId xmlns:a16="http://schemas.microsoft.com/office/drawing/2014/main" val="1432120536"/>
                    </a:ext>
                  </a:extLst>
                </a:gridCol>
              </a:tblGrid>
              <a:tr h="361499">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600" b="1" i="0" u="none" strike="noStrike" kern="1200" cap="none" spc="0" normalizeH="0" baseline="0" noProof="0" dirty="0">
                          <a:ln>
                            <a:noFill/>
                          </a:ln>
                          <a:solidFill>
                            <a:schemeClr val="bg1"/>
                          </a:solidFill>
                          <a:effectLst/>
                          <a:uLnTx/>
                          <a:uFillTx/>
                          <a:latin typeface="Aptos" panose="020B0004020202020204" pitchFamily="34" charset="0"/>
                          <a:ea typeface="+mn-ea"/>
                          <a:cs typeface="Calibri" panose="020F0502020204030204" pitchFamily="34" charset="0"/>
                        </a:rPr>
                        <a:t>3. Safer vehicles: improve the safety performance of our vehicle fleet</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en-GB" sz="1600" b="1" i="0" u="none" strike="noStrike" kern="1200" cap="none" spc="0" normalizeH="0" baseline="0" noProof="0" dirty="0">
                        <a:ln>
                          <a:noFill/>
                        </a:ln>
                        <a:solidFill>
                          <a:srgbClr val="E6E7E8"/>
                        </a:solidFill>
                        <a:effectLst/>
                        <a:uLnTx/>
                        <a:uFillTx/>
                        <a:latin typeface="Aptos" panose="020B0004020202020204" pitchFamily="34" charset="0"/>
                        <a:ea typeface="+mn-ea"/>
                        <a:cs typeface="Calibri" panose="020F0502020204030204" pitchFamily="34" charset="0"/>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3390030324"/>
                  </a:ext>
                </a:extLst>
              </a:tr>
              <a:tr h="22581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500" b="1" dirty="0">
                          <a:solidFill>
                            <a:schemeClr val="accent5"/>
                          </a:solidFill>
                          <a:latin typeface="Aptos" panose="020B0004020202020204" pitchFamily="34" charset="0"/>
                          <a:cs typeface="Calibri" panose="020F0502020204030204" pitchFamily="34" charset="0"/>
                        </a:rPr>
                        <a:t>Safer vehicles work programme</a:t>
                      </a:r>
                    </a:p>
                    <a:p>
                      <a:endParaRPr lang="en-NZ" sz="1500" dirty="0">
                        <a:solidFill>
                          <a:schemeClr val="accent5"/>
                        </a:solidFill>
                        <a:latin typeface="Aptos" panose="020B000402020202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tc>
                  <a:txBody>
                    <a:bodyPr/>
                    <a:lstStyle/>
                    <a:p>
                      <a:r>
                        <a:rPr lang="en-GB" sz="1500" b="1" dirty="0">
                          <a:solidFill>
                            <a:schemeClr val="accent5"/>
                          </a:solidFill>
                          <a:latin typeface="Aptos" panose="020B0004020202020204" pitchFamily="34" charset="0"/>
                          <a:cs typeface="Calibri" panose="020F0502020204030204" pitchFamily="34" charset="0"/>
                        </a:rPr>
                        <a:t>NZTA: </a:t>
                      </a:r>
                      <a:r>
                        <a:rPr lang="en-GB" sz="1500" b="0" dirty="0">
                          <a:solidFill>
                            <a:schemeClr val="accent5"/>
                          </a:solidFill>
                          <a:latin typeface="Aptos" panose="020B0004020202020204" pitchFamily="34" charset="0"/>
                          <a:cs typeface="Calibri" panose="020F0502020204030204" pitchFamily="34" charset="0"/>
                        </a:rPr>
                        <a:t>Continues to deliver the </a:t>
                      </a:r>
                      <a:r>
                        <a:rPr lang="en-GB" sz="1500" b="0" i="1" dirty="0">
                          <a:solidFill>
                            <a:schemeClr val="accent5"/>
                          </a:solidFill>
                          <a:latin typeface="Aptos" panose="020B0004020202020204" pitchFamily="34" charset="0"/>
                          <a:cs typeface="Calibri" panose="020F0502020204030204" pitchFamily="34" charset="0"/>
                        </a:rPr>
                        <a:t>Last line of defence </a:t>
                      </a:r>
                      <a:r>
                        <a:rPr lang="en-GB" sz="1500" b="0" dirty="0">
                          <a:solidFill>
                            <a:schemeClr val="accent5"/>
                          </a:solidFill>
                          <a:latin typeface="Aptos" panose="020B0004020202020204" pitchFamily="34" charset="0"/>
                          <a:cs typeface="Calibri" panose="020F0502020204030204" pitchFamily="34" charset="0"/>
                        </a:rPr>
                        <a:t>campaign, raising awareness of safety ratings and the </a:t>
                      </a:r>
                      <a:r>
                        <a:rPr lang="en-GB" sz="1500" b="0" dirty="0" err="1">
                          <a:solidFill>
                            <a:schemeClr val="accent5"/>
                          </a:solidFill>
                          <a:latin typeface="Aptos" panose="020B0004020202020204" pitchFamily="34" charset="0"/>
                          <a:cs typeface="Calibri" panose="020F0502020204030204" pitchFamily="34" charset="0"/>
                        </a:rPr>
                        <a:t>RightCar</a:t>
                      </a:r>
                      <a:r>
                        <a:rPr lang="en-GB" sz="1500" b="0" dirty="0">
                          <a:solidFill>
                            <a:schemeClr val="accent5"/>
                          </a:solidFill>
                          <a:latin typeface="Aptos" panose="020B0004020202020204" pitchFamily="34" charset="0"/>
                          <a:cs typeface="Calibri" panose="020F0502020204030204" pitchFamily="34" charset="0"/>
                        </a:rPr>
                        <a:t> website. New content focused on new parents changing cars to accommodate a growing family has been introduced. </a:t>
                      </a:r>
                    </a:p>
                    <a:p>
                      <a:r>
                        <a:rPr lang="en-GB" sz="1500" b="1" strike="noStrike" dirty="0">
                          <a:solidFill>
                            <a:schemeClr val="accent5"/>
                          </a:solidFill>
                          <a:latin typeface="Aptos" panose="020B0004020202020204" pitchFamily="34" charset="0"/>
                          <a:cs typeface="Calibri" panose="020F0502020204030204" pitchFamily="34" charset="0"/>
                        </a:rPr>
                        <a:t> The Ministry and NZTA:</a:t>
                      </a:r>
                      <a:r>
                        <a:rPr lang="en-GB" sz="1500" b="0" strike="noStrike" dirty="0">
                          <a:solidFill>
                            <a:schemeClr val="accent5"/>
                          </a:solidFill>
                          <a:latin typeface="Aptos" panose="020B0004020202020204" pitchFamily="34" charset="0"/>
                          <a:cs typeface="Calibri" panose="020F0502020204030204" pitchFamily="34" charset="0"/>
                        </a:rPr>
                        <a:t> Officials are preparing advice for the Associate Minister of Transport o</a:t>
                      </a:r>
                      <a:r>
                        <a:rPr lang="en-GB" sz="1500" b="0" strike="noStrike" kern="1200" dirty="0">
                          <a:solidFill>
                            <a:schemeClr val="accent5"/>
                          </a:solidFill>
                          <a:latin typeface="Aptos" panose="020B0004020202020204" pitchFamily="34" charset="0"/>
                          <a:ea typeface="+mn-ea"/>
                          <a:cs typeface="Calibri" panose="020F0502020204030204" pitchFamily="34" charset="0"/>
                        </a:rPr>
                        <a:t>n </a:t>
                      </a:r>
                      <a:r>
                        <a:rPr lang="en-NZ" sz="1500" b="0" strike="noStrike" kern="1200" dirty="0">
                          <a:solidFill>
                            <a:schemeClr val="accent5"/>
                          </a:solidFill>
                          <a:latin typeface="Aptos" panose="020B0004020202020204" pitchFamily="34" charset="0"/>
                          <a:ea typeface="+mn-ea"/>
                          <a:cs typeface="Calibri" panose="020F0502020204030204" pitchFamily="34" charset="0"/>
                        </a:rPr>
                        <a:t>new safety feature requirements for light and heavy vehicles entering the New Zealand fleet</a:t>
                      </a:r>
                      <a:r>
                        <a:rPr lang="en-GB" sz="1500" b="0" strike="noStrike" kern="1200" dirty="0">
                          <a:solidFill>
                            <a:schemeClr val="accent5"/>
                          </a:solidFill>
                          <a:latin typeface="Aptos" panose="020B0004020202020204" pitchFamily="34" charset="0"/>
                          <a:ea typeface="+mn-ea"/>
                          <a:cs typeface="Calibri" panose="020F0502020204030204" pitchFamily="34" charset="0"/>
                        </a:rPr>
                        <a:t>.</a:t>
                      </a:r>
                    </a:p>
                    <a:p>
                      <a:r>
                        <a:rPr lang="en-NZ" sz="1500" b="1" dirty="0">
                          <a:solidFill>
                            <a:schemeClr val="accent5"/>
                          </a:solidFill>
                          <a:latin typeface="Aptos" panose="020B0004020202020204" pitchFamily="34" charset="0"/>
                          <a:cs typeface="Calibri" panose="020F0502020204030204" pitchFamily="34" charset="0"/>
                        </a:rPr>
                        <a:t>The Ministry and NZTA: </a:t>
                      </a:r>
                      <a:r>
                        <a:rPr lang="en-GB" sz="1500" b="0" dirty="0">
                          <a:solidFill>
                            <a:schemeClr val="accent5"/>
                          </a:solidFill>
                          <a:latin typeface="Aptos" panose="020B0004020202020204" pitchFamily="34" charset="0"/>
                          <a:cs typeface="Calibri" panose="020F0502020204030204" pitchFamily="34" charset="0"/>
                        </a:rPr>
                        <a:t>The Minister of Transport and Associate Minister of Transport announced that Cabinet has agreed to extend the inspection intervals and expand the scope of inspections for most light vehicles. Land Transport Rule: Vehicle Standards Compliance Amendment 2026 was signed in May 2026 and will take effect from 1 November 2026 across two stages. </a:t>
                      </a:r>
                      <a:endParaRPr lang="en-NZ" sz="1500" b="0" dirty="0">
                        <a:solidFill>
                          <a:schemeClr val="accent5"/>
                        </a:solidFill>
                        <a:latin typeface="Aptos" panose="020B000402020202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3911194038"/>
                  </a:ext>
                </a:extLst>
              </a:tr>
              <a:tr h="8167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1" dirty="0">
                          <a:solidFill>
                            <a:schemeClr val="accent5"/>
                          </a:solidFill>
                          <a:latin typeface="Aptos" panose="020B0004020202020204" pitchFamily="34" charset="0"/>
                          <a:cs typeface="Calibri" panose="020F0502020204030204" pitchFamily="34" charset="0"/>
                        </a:rPr>
                        <a:t>Commence building of nationwide Commercial Vehicle Safety Centres</a:t>
                      </a:r>
                      <a:endParaRPr lang="en-NZ" sz="1500" b="1" dirty="0">
                        <a:solidFill>
                          <a:schemeClr val="accent5"/>
                        </a:solidFill>
                        <a:latin typeface="Aptos" panose="020B000402020202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1" dirty="0">
                          <a:solidFill>
                            <a:schemeClr val="accent5"/>
                          </a:solidFill>
                          <a:latin typeface="Aptos" panose="020B0004020202020204" pitchFamily="34" charset="0"/>
                          <a:cs typeface="Calibri" panose="020F0502020204030204" pitchFamily="34" charset="0"/>
                        </a:rPr>
                        <a:t>NZTA: </a:t>
                      </a:r>
                      <a:r>
                        <a:rPr lang="en-GB" sz="1500" b="0" dirty="0">
                          <a:solidFill>
                            <a:schemeClr val="accent5"/>
                          </a:solidFill>
                          <a:latin typeface="Aptos" panose="020B0004020202020204" pitchFamily="34" charset="0"/>
                          <a:cs typeface="Calibri" panose="020F0502020204030204" pitchFamily="34" charset="0"/>
                        </a:rPr>
                        <a:t>The Commercial Vehicle Safety Centre (</a:t>
                      </a:r>
                      <a:r>
                        <a:rPr lang="en-GB" sz="1500" b="0" dirty="0" err="1">
                          <a:solidFill>
                            <a:schemeClr val="accent5"/>
                          </a:solidFill>
                          <a:latin typeface="Aptos" panose="020B0004020202020204" pitchFamily="34" charset="0"/>
                          <a:cs typeface="Calibri" panose="020F0502020204030204" pitchFamily="34" charset="0"/>
                        </a:rPr>
                        <a:t>CVSC</a:t>
                      </a:r>
                      <a:r>
                        <a:rPr lang="en-GB" sz="1500" b="0" dirty="0">
                          <a:solidFill>
                            <a:schemeClr val="accent5"/>
                          </a:solidFill>
                          <a:latin typeface="Aptos" panose="020B0004020202020204" pitchFamily="34" charset="0"/>
                          <a:cs typeface="Calibri" panose="020F0502020204030204" pitchFamily="34" charset="0"/>
                        </a:rPr>
                        <a:t>) in Bombay is now operational. </a:t>
                      </a:r>
                      <a:r>
                        <a:rPr lang="en-GB" sz="1500" b="0" dirty="0" err="1">
                          <a:solidFill>
                            <a:schemeClr val="accent5"/>
                          </a:solidFill>
                          <a:latin typeface="Aptos" panose="020B0004020202020204" pitchFamily="34" charset="0"/>
                          <a:cs typeface="Calibri" panose="020F0502020204030204" pitchFamily="34" charset="0"/>
                        </a:rPr>
                        <a:t>CVSC</a:t>
                      </a:r>
                      <a:r>
                        <a:rPr lang="en-GB" sz="1500" b="0" dirty="0">
                          <a:solidFill>
                            <a:schemeClr val="accent5"/>
                          </a:solidFill>
                          <a:latin typeface="Aptos" panose="020B0004020202020204" pitchFamily="34" charset="0"/>
                          <a:cs typeface="Calibri" panose="020F0502020204030204" pitchFamily="34" charset="0"/>
                        </a:rPr>
                        <a:t> </a:t>
                      </a:r>
                      <a:r>
                        <a:rPr lang="en-GB" sz="1500" b="0" dirty="0" err="1">
                          <a:solidFill>
                            <a:schemeClr val="accent5"/>
                          </a:solidFill>
                          <a:latin typeface="Aptos" panose="020B0004020202020204" pitchFamily="34" charset="0"/>
                          <a:cs typeface="Calibri" panose="020F0502020204030204" pitchFamily="34" charset="0"/>
                        </a:rPr>
                        <a:t>Mackays</a:t>
                      </a:r>
                      <a:r>
                        <a:rPr lang="en-GB" sz="1500" b="0" dirty="0">
                          <a:solidFill>
                            <a:schemeClr val="accent5"/>
                          </a:solidFill>
                          <a:latin typeface="Aptos" panose="020B0004020202020204" pitchFamily="34" charset="0"/>
                          <a:cs typeface="Calibri" panose="020F0502020204030204" pitchFamily="34" charset="0"/>
                        </a:rPr>
                        <a:t> Crossing is nearing completion, with the opening scheduled for July.</a:t>
                      </a:r>
                      <a:endParaRPr lang="en-NZ" sz="1500" b="1" dirty="0">
                        <a:solidFill>
                          <a:schemeClr val="accent5"/>
                        </a:solidFill>
                        <a:latin typeface="Aptos" panose="020B000402020202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3733605067"/>
                  </a:ext>
                </a:extLst>
              </a:tr>
            </a:tbl>
          </a:graphicData>
        </a:graphic>
      </p:graphicFrame>
    </p:spTree>
    <p:extLst>
      <p:ext uri="{BB962C8B-B14F-4D97-AF65-F5344CB8AC3E}">
        <p14:creationId xmlns:p14="http://schemas.microsoft.com/office/powerpoint/2010/main" val="188005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1DC664D-D307-224B-7940-87250DB32542}"/>
              </a:ext>
            </a:extLst>
          </p:cNvPr>
          <p:cNvSpPr>
            <a:spLocks noGrp="1"/>
          </p:cNvSpPr>
          <p:nvPr>
            <p:ph type="title"/>
          </p:nvPr>
        </p:nvSpPr>
        <p:spPr>
          <a:xfrm>
            <a:off x="803275" y="0"/>
            <a:ext cx="10585450" cy="1049338"/>
          </a:xfrm>
        </p:spPr>
        <p:txBody>
          <a:bodyPr/>
          <a:lstStyle/>
          <a:p>
            <a:r>
              <a:rPr lang="en-NZ" dirty="0">
                <a:latin typeface="Calibri" panose="020F0502020204030204" pitchFamily="34" charset="0"/>
                <a:ea typeface="Calibri" panose="020F0502020204030204" pitchFamily="34" charset="0"/>
                <a:cs typeface="Calibri" panose="020F0502020204030204" pitchFamily="34" charset="0"/>
              </a:rPr>
              <a:t>Road Safety Objectives – Output summary</a:t>
            </a:r>
          </a:p>
        </p:txBody>
      </p:sp>
      <p:graphicFrame>
        <p:nvGraphicFramePr>
          <p:cNvPr id="5" name="Content Placeholder 3">
            <a:extLst>
              <a:ext uri="{FF2B5EF4-FFF2-40B4-BE49-F238E27FC236}">
                <a16:creationId xmlns:a16="http://schemas.microsoft.com/office/drawing/2014/main" id="{FADC3ECA-C683-09C0-C52C-694A5DEB8D59}"/>
              </a:ext>
            </a:extLst>
          </p:cNvPr>
          <p:cNvGraphicFramePr>
            <a:graphicFrameLocks noGrp="1"/>
          </p:cNvGraphicFramePr>
          <p:nvPr>
            <p:ph sz="quarter" idx="14"/>
            <p:extLst>
              <p:ext uri="{D42A27DB-BD31-4B8C-83A1-F6EECF244321}">
                <p14:modId xmlns:p14="http://schemas.microsoft.com/office/powerpoint/2010/main" val="4113741508"/>
              </p:ext>
            </p:extLst>
          </p:nvPr>
        </p:nvGraphicFramePr>
        <p:xfrm>
          <a:off x="17980" y="1013454"/>
          <a:ext cx="12156040" cy="4612256"/>
        </p:xfrm>
        <a:graphic>
          <a:graphicData uri="http://schemas.openxmlformats.org/drawingml/2006/table">
            <a:tbl>
              <a:tblPr firstRow="1" bandRow="1">
                <a:tableStyleId>{793D81CF-94F2-401A-BA57-92F5A7B2D0C5}</a:tableStyleId>
              </a:tblPr>
              <a:tblGrid>
                <a:gridCol w="3632885">
                  <a:extLst>
                    <a:ext uri="{9D8B030D-6E8A-4147-A177-3AD203B41FA5}">
                      <a16:colId xmlns:a16="http://schemas.microsoft.com/office/drawing/2014/main" val="861143069"/>
                    </a:ext>
                  </a:extLst>
                </a:gridCol>
                <a:gridCol w="8523155">
                  <a:extLst>
                    <a:ext uri="{9D8B030D-6E8A-4147-A177-3AD203B41FA5}">
                      <a16:colId xmlns:a16="http://schemas.microsoft.com/office/drawing/2014/main" val="910412614"/>
                    </a:ext>
                  </a:extLst>
                </a:gridCol>
              </a:tblGrid>
              <a:tr h="361814">
                <a:tc gridSpan="2">
                  <a:txBody>
                    <a:bodyPr/>
                    <a:lstStyle/>
                    <a:p>
                      <a:pPr marL="0" indent="0">
                        <a:buFont typeface="+mj-lt"/>
                        <a:buNone/>
                      </a:pPr>
                      <a:r>
                        <a:rPr lang="en-GB" sz="1600" dirty="0">
                          <a:latin typeface="Aptos" panose="020B0004020202020204" pitchFamily="34" charset="0"/>
                          <a:cs typeface="Calibri" panose="020F0502020204030204" pitchFamily="34" charset="0"/>
                        </a:rPr>
                        <a:t>4. Resetting speed: a balanced and targeted approach to speed limits</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hMerge="1">
                  <a:txBody>
                    <a:bodyPr/>
                    <a:lstStyle/>
                    <a:p>
                      <a:endParaRPr lang="en-NZ"/>
                    </a:p>
                  </a:txBody>
                  <a:tcPr/>
                </a:tc>
                <a:extLst>
                  <a:ext uri="{0D108BD9-81ED-4DB2-BD59-A6C34878D82A}">
                    <a16:rowId xmlns:a16="http://schemas.microsoft.com/office/drawing/2014/main" val="3362184886"/>
                  </a:ext>
                </a:extLst>
              </a:tr>
              <a:tr h="12787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Implement speed limit reversals by 1 July 2025 and variable speed limits outside schools by 1 July 2026</a:t>
                      </a:r>
                      <a:endParaRPr lang="en-GB" sz="1600" dirty="0">
                        <a:latin typeface="Aptos" panose="020B000402020202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NZTA: </a:t>
                      </a:r>
                      <a:r>
                        <a:rPr kumimoji="0" lang="en-GB" sz="1600" b="0"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All Road Controlling Authorities (RCAs) have implemented speed limit reversals as required by the Land Transport Rule: Setting of Speed Limits 2024.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D2C6C"/>
                          </a:solidFill>
                          <a:effectLst/>
                          <a:uLnTx/>
                          <a:uFillTx/>
                          <a:latin typeface="Aptos" panose="020B0004020202020204" pitchFamily="34" charset="0"/>
                          <a:ea typeface="+mn-ea"/>
                          <a:cs typeface="Calibri" panose="020F0502020204030204" pitchFamily="34" charset="0"/>
                        </a:rPr>
                        <a:t>59 local RCAs have implemented a variable speed limit on the road outside the school gate. NZTA continues to work with eight remaining local RCAs to facilitate compliance. Of the 200 variable speed limit electronic signs around schools on state highways, 24 are now complete and 171 are underway.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1211480776"/>
                  </a:ext>
                </a:extLst>
              </a:tr>
              <a:tr h="1267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accent5"/>
                          </a:solidFill>
                          <a:effectLst/>
                          <a:uLnTx/>
                          <a:uFillTx/>
                          <a:latin typeface="Aptos" panose="020B0004020202020204" pitchFamily="34" charset="0"/>
                          <a:ea typeface="+mn-ea"/>
                          <a:cs typeface="Calibri" panose="020F0502020204030204" pitchFamily="34" charset="0"/>
                        </a:rPr>
                        <a:t>Investigate measures to increase the effectiveness of, and expand, the speed camera network</a:t>
                      </a:r>
                      <a:endParaRPr kumimoji="0" lang="en-NZ" sz="1600" b="1" i="0" u="none" strike="noStrike" kern="1200" cap="none" spc="0" normalizeH="0" baseline="0" noProof="0" dirty="0">
                        <a:ln>
                          <a:noFill/>
                        </a:ln>
                        <a:solidFill>
                          <a:schemeClr val="accent5"/>
                        </a:solidFill>
                        <a:effectLst/>
                        <a:uLnTx/>
                        <a:uFillTx/>
                        <a:latin typeface="Aptos" panose="020B000402020202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schemeClr val="accent5"/>
                        </a:solidFill>
                        <a:latin typeface="Aptos" panose="020B000402020202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accent5"/>
                          </a:solidFill>
                          <a:effectLst/>
                          <a:uLnTx/>
                          <a:uFillTx/>
                          <a:latin typeface="Aptos" panose="020B0004020202020204" pitchFamily="34" charset="0"/>
                          <a:ea typeface="+mn-ea"/>
                          <a:cs typeface="Calibri" panose="020F0502020204030204" pitchFamily="34" charset="0"/>
                        </a:rPr>
                        <a:t>NZTA: </a:t>
                      </a:r>
                      <a:r>
                        <a:rPr kumimoji="0" lang="en-GB" sz="1600" b="0" i="0" u="none" strike="noStrike" kern="1200" cap="none" spc="0" normalizeH="0" baseline="0" noProof="0" dirty="0">
                          <a:ln>
                            <a:noFill/>
                          </a:ln>
                          <a:solidFill>
                            <a:schemeClr val="accent5"/>
                          </a:solidFill>
                          <a:effectLst/>
                          <a:uLnTx/>
                          <a:uFillTx/>
                          <a:latin typeface="Aptos" panose="020B0004020202020204" pitchFamily="34" charset="0"/>
                          <a:ea typeface="+mn-ea"/>
                          <a:cs typeface="Calibri" panose="020F0502020204030204" pitchFamily="34" charset="0"/>
                        </a:rPr>
                        <a:t>NZTA has delivered 8 new average speed corridors between March and June 2026. The introduction of average speed cameras has resulted in 99% driver compliance across all average speed corridors. NZTA continues to work with NZ Police and local government to ensure risk-targeted deployment of mobile cameras.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2344638105"/>
                  </a:ext>
                </a:extLst>
              </a:tr>
              <a:tr h="361814">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indent="0">
                        <a:buFont typeface="+mj-lt"/>
                        <a:buNone/>
                      </a:pPr>
                      <a:r>
                        <a:rPr lang="en-GB" sz="1600" dirty="0">
                          <a:latin typeface="Aptos" panose="020B0004020202020204" pitchFamily="34" charset="0"/>
                          <a:cs typeface="Calibri" panose="020F0502020204030204" pitchFamily="34" charset="0"/>
                        </a:rPr>
                        <a:t>5. Supporting action: enabling third-party funding</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4472C4"/>
                    </a:solidFill>
                  </a:tcPr>
                </a:tc>
                <a:tc hMerge="1">
                  <a:txBody>
                    <a:bodyPr/>
                    <a:lstStyle/>
                    <a:p>
                      <a:endParaRPr lang="en-NZ"/>
                    </a:p>
                  </a:txBody>
                  <a:tcPr/>
                </a:tc>
                <a:extLst>
                  <a:ext uri="{0D108BD9-81ED-4DB2-BD59-A6C34878D82A}">
                    <a16:rowId xmlns:a16="http://schemas.microsoft.com/office/drawing/2014/main" val="11976051"/>
                  </a:ext>
                </a:extLst>
              </a:tr>
              <a:tr h="10408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accent5"/>
                          </a:solidFill>
                          <a:latin typeface="Aptos" panose="020B0004020202020204" pitchFamily="34" charset="0"/>
                          <a:ea typeface="+mn-ea"/>
                          <a:cs typeface="Calibri" panose="020F0502020204030204" pitchFamily="34" charset="0"/>
                        </a:rPr>
                        <a:t>NZTA/ACC to identify options to increase the use of ACC injury prevention funding for road safety initiatives</a:t>
                      </a:r>
                      <a:endParaRPr lang="en-NZ" sz="1600" b="1" kern="1200" dirty="0">
                        <a:solidFill>
                          <a:schemeClr val="accent5"/>
                        </a:solidFill>
                        <a:latin typeface="Aptos" panose="020B0004020202020204" pitchFamily="34" charset="0"/>
                        <a:ea typeface="+mn-ea"/>
                        <a:cs typeface="Calibri" panose="020F0502020204030204" pitchFamily="34" charset="0"/>
                      </a:endParaRPr>
                    </a:p>
                  </a:txBody>
                  <a:tcPr>
                    <a:lnR w="12700" cap="flat" cmpd="sng" algn="ctr">
                      <a:solidFill>
                        <a:schemeClr val="tx1"/>
                      </a:solidFill>
                      <a:prstDash val="solid"/>
                      <a:round/>
                      <a:headEnd type="none" w="med" len="med"/>
                      <a:tailEnd type="none" w="med" len="med"/>
                    </a:lnR>
                    <a:lnT w="12700" cmpd="sng">
                      <a:noFill/>
                    </a:lnT>
                    <a:solidFill>
                      <a:srgbClr val="E9EB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accent5"/>
                          </a:solidFill>
                          <a:latin typeface="Aptos" panose="020B0004020202020204" pitchFamily="34" charset="0"/>
                          <a:ea typeface="+mn-ea"/>
                          <a:cs typeface="Calibri" panose="020F0502020204030204" pitchFamily="34" charset="0"/>
                        </a:rPr>
                        <a:t>ACC &amp; NZTA: </a:t>
                      </a:r>
                      <a:r>
                        <a:rPr lang="en-GB" sz="1600" b="0" kern="1200" dirty="0">
                          <a:solidFill>
                            <a:schemeClr val="accent5"/>
                          </a:solidFill>
                          <a:latin typeface="Aptos" panose="020B0004020202020204" pitchFamily="34" charset="0"/>
                          <a:ea typeface="+mn-ea"/>
                          <a:cs typeface="Calibri" panose="020F0502020204030204" pitchFamily="34" charset="0"/>
                        </a:rPr>
                        <a:t>ACC and NZTA continue to develop proposals to increase ACC investment into infrastructure interventions to be assessed against the ACC investment criteria. </a:t>
                      </a:r>
                      <a:endParaRPr lang="en-NZ" sz="1600" b="1" kern="1200" dirty="0">
                        <a:solidFill>
                          <a:schemeClr val="accent5"/>
                        </a:solidFill>
                        <a:latin typeface="Aptos" panose="020B000402020202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solidFill>
                      <a:srgbClr val="E9EBF5"/>
                    </a:solidFill>
                  </a:tcPr>
                </a:tc>
                <a:extLst>
                  <a:ext uri="{0D108BD9-81ED-4DB2-BD59-A6C34878D82A}">
                    <a16:rowId xmlns:a16="http://schemas.microsoft.com/office/drawing/2014/main" val="2410876889"/>
                  </a:ext>
                </a:extLst>
              </a:tr>
            </a:tbl>
          </a:graphicData>
        </a:graphic>
      </p:graphicFrame>
    </p:spTree>
    <p:extLst>
      <p:ext uri="{BB962C8B-B14F-4D97-AF65-F5344CB8AC3E}">
        <p14:creationId xmlns:p14="http://schemas.microsoft.com/office/powerpoint/2010/main" val="1577219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3CB32DEA-8458-0E92-2FB8-01AF0132F180}"/>
              </a:ext>
            </a:extLst>
          </p:cNvPr>
          <p:cNvSpPr>
            <a:spLocks noGrp="1"/>
          </p:cNvSpPr>
          <p:nvPr>
            <p:ph idx="11"/>
          </p:nvPr>
        </p:nvSpPr>
        <p:spPr/>
        <p:txBody>
          <a:bodyPr/>
          <a:lstStyle/>
          <a:p>
            <a:pPr marL="144000" lvl="0">
              <a:lnSpc>
                <a:spcPts val="2800"/>
              </a:lnSpc>
              <a:spcAft>
                <a:spcPts val="0"/>
              </a:spcAft>
              <a:defRPr/>
            </a:pPr>
            <a:r>
              <a:rPr lang="en-NZ" dirty="0">
                <a:latin typeface="Calibri" panose="020F0502020204030204" pitchFamily="34" charset="0"/>
                <a:ea typeface="Calibri" panose="020F0502020204030204" pitchFamily="34" charset="0"/>
                <a:cs typeface="Calibri" panose="020F0502020204030204" pitchFamily="34" charset="0"/>
              </a:rPr>
              <a:t>1 January 2026 – 31 March 2026</a:t>
            </a:r>
          </a:p>
          <a:p>
            <a:pPr marL="144000" lvl="0">
              <a:lnSpc>
                <a:spcPts val="2800"/>
              </a:lnSpc>
              <a:spcAft>
                <a:spcPts val="0"/>
              </a:spcAft>
              <a:defRPr/>
            </a:pPr>
            <a:endParaRPr lang="en-NZ" dirty="0">
              <a:solidFill>
                <a:srgbClr val="FFFFFF"/>
              </a:solidFill>
              <a:latin typeface="Georgia" panose="02040502050405020303" pitchFamily="18" charset="0"/>
            </a:endParaRPr>
          </a:p>
          <a:p>
            <a:endParaRPr lang="en-US" dirty="0"/>
          </a:p>
        </p:txBody>
      </p:sp>
      <p:sp>
        <p:nvSpPr>
          <p:cNvPr id="13" name="Title 12">
            <a:extLst>
              <a:ext uri="{FF2B5EF4-FFF2-40B4-BE49-F238E27FC236}">
                <a16:creationId xmlns:a16="http://schemas.microsoft.com/office/drawing/2014/main" id="{9B6D8932-5271-3B2E-188C-3345A78DB50E}"/>
              </a:ext>
            </a:extLst>
          </p:cNvPr>
          <p:cNvSpPr>
            <a:spLocks noGrp="1"/>
          </p:cNvSpPr>
          <p:nvPr>
            <p:ph type="title"/>
          </p:nvPr>
        </p:nvSpPr>
        <p:spPr/>
        <p:txBody>
          <a:bodyPr/>
          <a:lstStyle/>
          <a:p>
            <a:r>
              <a:rPr lang="en-NZ" sz="5400" dirty="0">
                <a:solidFill>
                  <a:schemeClr val="bg1"/>
                </a:solidFill>
                <a:latin typeface="Calibri" panose="020F0502020204030204" pitchFamily="34" charset="0"/>
                <a:ea typeface="Calibri" panose="020F0502020204030204" pitchFamily="34" charset="0"/>
                <a:cs typeface="Calibri" panose="020F0502020204030204" pitchFamily="34" charset="0"/>
              </a:rPr>
              <a:t>Update on Key Statistics</a:t>
            </a:r>
            <a:endParaRPr lang="en-US" sz="5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0C02D62D-7477-398F-9514-8F60D0B5B9B6}"/>
              </a:ext>
            </a:extLst>
          </p:cNvPr>
          <p:cNvPicPr>
            <a:picLocks noChangeAspect="1"/>
          </p:cNvPicPr>
          <p:nvPr/>
        </p:nvPicPr>
        <p:blipFill>
          <a:blip r:embed="rId2"/>
          <a:stretch>
            <a:fillRect/>
          </a:stretch>
        </p:blipFill>
        <p:spPr>
          <a:xfrm>
            <a:off x="803275" y="5058502"/>
            <a:ext cx="2127688" cy="640135"/>
          </a:xfrm>
          <a:prstGeom prst="rect">
            <a:avLst/>
          </a:prstGeom>
        </p:spPr>
      </p:pic>
      <p:pic>
        <p:nvPicPr>
          <p:cNvPr id="5" name="Picture 4">
            <a:extLst>
              <a:ext uri="{FF2B5EF4-FFF2-40B4-BE49-F238E27FC236}">
                <a16:creationId xmlns:a16="http://schemas.microsoft.com/office/drawing/2014/main" id="{7E2AF76A-779D-DC47-0CE3-A1A99A54A56B}"/>
              </a:ext>
            </a:extLst>
          </p:cNvPr>
          <p:cNvPicPr>
            <a:picLocks noChangeAspect="1"/>
          </p:cNvPicPr>
          <p:nvPr/>
        </p:nvPicPr>
        <p:blipFill>
          <a:blip r:embed="rId3"/>
          <a:stretch>
            <a:fillRect/>
          </a:stretch>
        </p:blipFill>
        <p:spPr>
          <a:xfrm>
            <a:off x="3339997" y="5058501"/>
            <a:ext cx="4066384" cy="640135"/>
          </a:xfrm>
          <a:prstGeom prst="rect">
            <a:avLst/>
          </a:prstGeom>
        </p:spPr>
      </p:pic>
    </p:spTree>
    <p:extLst>
      <p:ext uri="{BB962C8B-B14F-4D97-AF65-F5344CB8AC3E}">
        <p14:creationId xmlns:p14="http://schemas.microsoft.com/office/powerpoint/2010/main" val="3786745710"/>
      </p:ext>
    </p:extLst>
  </p:cSld>
  <p:clrMapOvr>
    <a:masterClrMapping/>
  </p:clrMapOvr>
</p:sld>
</file>

<file path=ppt/theme/theme1.xml><?xml version="1.0" encoding="utf-8"?>
<a:theme xmlns:a="http://schemas.openxmlformats.org/drawingml/2006/main" name="Office Theme">
  <a:themeElements>
    <a:clrScheme name="MCERT">
      <a:dk1>
        <a:srgbClr val="005B73"/>
      </a:dk1>
      <a:lt1>
        <a:srgbClr val="FFFFFF"/>
      </a:lt1>
      <a:dk2>
        <a:srgbClr val="FFFFFF"/>
      </a:dk2>
      <a:lt2>
        <a:srgbClr val="0069C6"/>
      </a:lt2>
      <a:accent1>
        <a:srgbClr val="652F8F"/>
      </a:accent1>
      <a:accent2>
        <a:srgbClr val="34A1AD"/>
      </a:accent2>
      <a:accent3>
        <a:srgbClr val="8CC8D3"/>
      </a:accent3>
      <a:accent4>
        <a:srgbClr val="103038"/>
      </a:accent4>
      <a:accent5>
        <a:srgbClr val="0D2C6B"/>
      </a:accent5>
      <a:accent6>
        <a:srgbClr val="3C612C"/>
      </a:accent6>
      <a:hlink>
        <a:srgbClr val="103038"/>
      </a:hlink>
      <a:folHlink>
        <a:srgbClr val="0069C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lumMod val="20000"/>
            <a:lumOff val="80000"/>
          </a:schemeClr>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dirty="0" smtClean="0"/>
        </a:defPPr>
      </a:lstStyle>
    </a:txDef>
  </a:objectDefaults>
  <a:extraClrSchemeLst/>
  <a:extLst>
    <a:ext uri="{05A4C25C-085E-4340-85A3-A5531E510DB2}">
      <thm15:themeFamily xmlns:thm15="http://schemas.microsoft.com/office/thememl/2012/main" name="MOT 6389 MCERT brand assets and templates_P1_V1_Filled" id="{F89109E0-C049-754F-B9B8-61AB97E508F2}" vid="{E4B70A8A-2322-1D4A-8F59-E7F7A6B3B7B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042d8c5-79dc-48e9-84e0-80a3504854b5}" enabled="1" method="Privileged" siteId="{8763688f-b2d2-46f9-bc2c-cebbeeb58ec1}" contentBits="3" removed="0"/>
</clbl:labelList>
</file>

<file path=docProps/app.xml><?xml version="1.0" encoding="utf-8"?>
<Properties xmlns="http://schemas.openxmlformats.org/officeDocument/2006/extended-properties" xmlns:vt="http://schemas.openxmlformats.org/officeDocument/2006/docPropsVTypes">
  <Template>Office Theme</Template>
  <TotalTime>1739</TotalTime>
  <Words>2158</Words>
  <Application>Microsoft Office PowerPoint</Application>
  <PresentationFormat>Widescreen</PresentationFormat>
  <Paragraphs>163</Paragraphs>
  <Slides>17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Zalando Sans Medium</vt:lpstr>
      <vt:lpstr>Calibri</vt:lpstr>
      <vt:lpstr>Ancizar Serif</vt:lpstr>
      <vt:lpstr>Zalando Sans Black</vt:lpstr>
      <vt:lpstr>Arial</vt:lpstr>
      <vt:lpstr>Zalando Sans SemiBold</vt:lpstr>
      <vt:lpstr>Georgia</vt:lpstr>
      <vt:lpstr>Aptos</vt:lpstr>
      <vt:lpstr>Office Theme</vt:lpstr>
      <vt:lpstr>Road Safety Objectives Report</vt:lpstr>
      <vt:lpstr>Update on Key Actions</vt:lpstr>
      <vt:lpstr>Road Policing Investment Programme (RPIP) update </vt:lpstr>
      <vt:lpstr>Road Safety Objectives – Output summary</vt:lpstr>
      <vt:lpstr>Road Safety Objectives – Output summary</vt:lpstr>
      <vt:lpstr>Road Safety Objectives – Output summary </vt:lpstr>
      <vt:lpstr>Road Safety Objectives – Output summary</vt:lpstr>
      <vt:lpstr>Road Safety Objectives – Output summary</vt:lpstr>
      <vt:lpstr>Update on Key Statistics</vt:lpstr>
      <vt:lpstr>How are our outcomes tracking? </vt:lpstr>
      <vt:lpstr>Road safety outcomes by mode</vt:lpstr>
      <vt:lpstr>Fatal and serious injury road crashes: Top five contributing factors</vt:lpstr>
      <vt:lpstr>Fatalities by police district</vt:lpstr>
      <vt:lpstr>Serious injuries by police district</vt:lpstr>
      <vt:lpstr>Health data: Hospitalisations</vt:lpstr>
      <vt:lpstr>ACC data: New claims funded from the ‘Motor Vehicle’ account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dc:title>
  <dc:creator>Christina Kirk Wilson</dc:creator>
  <cp:keywords>197793866</cp:keywords>
  <cp:lastModifiedBy>Maria Mahoni</cp:lastModifiedBy>
  <cp:revision>36</cp:revision>
  <cp:lastPrinted>2026-05-21T21:19:33Z</cp:lastPrinted>
  <dcterms:created xsi:type="dcterms:W3CDTF">2026-05-21T21:12:33Z</dcterms:created>
  <dcterms:modified xsi:type="dcterms:W3CDTF">2026-09-02T04:57:22Z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Office Theme:7</vt:lpwstr>
  </property>
  <property fmtid="{D5CDD505-2E9C-101B-9397-08002B2CF9AE}" pid="3" name="ClassificationContentMarkingFooterText">
    <vt:lpwstr>[IN-CONFIDENCE]</vt:lpwstr>
  </property>
  <property fmtid="{D5CDD505-2E9C-101B-9397-08002B2CF9AE}" pid="4" name="ClassificationContentMarkingHeaderLocations">
    <vt:lpwstr>Office Theme:6</vt:lpwstr>
  </property>
  <property fmtid="{D5CDD505-2E9C-101B-9397-08002B2CF9AE}" pid="5" name="ClassificationContentMarkingHeaderText">
    <vt:lpwstr>[IN-CONFIDENCE]</vt:lpwstr>
  </property>
</Properties>
</file>