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8" r:id="rId2"/>
    <p:sldId id="305" r:id="rId3"/>
    <p:sldId id="311" r:id="rId4"/>
    <p:sldId id="320" r:id="rId5"/>
    <p:sldId id="317" r:id="rId6"/>
    <p:sldId id="292" r:id="rId7"/>
    <p:sldId id="313" r:id="rId8"/>
    <p:sldId id="312" r:id="rId9"/>
    <p:sldId id="279" r:id="rId10"/>
    <p:sldId id="294" r:id="rId11"/>
    <p:sldId id="318" r:id="rId12"/>
    <p:sldId id="274" r:id="rId13"/>
    <p:sldId id="303" r:id="rId14"/>
    <p:sldId id="286" r:id="rId15"/>
    <p:sldId id="282" r:id="rId16"/>
    <p:sldId id="302" r:id="rId17"/>
    <p:sldId id="289" r:id="rId18"/>
    <p:sldId id="319" r:id="rId1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BF8793-F5AE-4F17-B265-8B9F347AC4AC}">
          <p14:sldIdLst>
            <p14:sldId id="268"/>
          </p14:sldIdLst>
        </p14:section>
        <p14:section name="Overview section" id="{5D3B7417-0010-4F34-86DE-DCECF52ADF87}">
          <p14:sldIdLst>
            <p14:sldId id="305"/>
            <p14:sldId id="311"/>
            <p14:sldId id="320"/>
            <p14:sldId id="317"/>
            <p14:sldId id="292"/>
            <p14:sldId id="313"/>
            <p14:sldId id="312"/>
          </p14:sldIdLst>
        </p14:section>
        <p14:section name="GPS 2021 &amp; changes" id="{32A4167B-7CBA-49AA-9AB1-C9ADD5AAACC7}">
          <p14:sldIdLst>
            <p14:sldId id="279"/>
            <p14:sldId id="294"/>
          </p14:sldIdLst>
        </p14:section>
        <p14:section name="Funding incl. activity classes" id="{42B502C2-CE7A-487C-818E-1F8E21E8F944}">
          <p14:sldIdLst>
            <p14:sldId id="318"/>
            <p14:sldId id="274"/>
            <p14:sldId id="303"/>
            <p14:sldId id="286"/>
            <p14:sldId id="282"/>
            <p14:sldId id="302"/>
            <p14:sldId id="289"/>
            <p14:sldId id="319"/>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Skinner" initials="MS" lastIdx="2" clrIdx="0">
    <p:extLst>
      <p:ext uri="{19B8F6BF-5375-455C-9EA6-DF929625EA0E}">
        <p15:presenceInfo xmlns:p15="http://schemas.microsoft.com/office/powerpoint/2012/main" userId="S-1-5-21-56041125-1283138764-1552899311-20328" providerId="AD"/>
      </p:ext>
    </p:extLst>
  </p:cmAuthor>
  <p:cmAuthor id="2" name="Danielle Bassan" initials="DB" lastIdx="6" clrIdx="1">
    <p:extLst>
      <p:ext uri="{19B8F6BF-5375-455C-9EA6-DF929625EA0E}">
        <p15:presenceInfo xmlns:p15="http://schemas.microsoft.com/office/powerpoint/2012/main" userId="Danielle Bassan" providerId="None"/>
      </p:ext>
    </p:extLst>
  </p:cmAuthor>
  <p:cmAuthor id="3" name="Sarah Austen-Smith" initials="SA" lastIdx="20" clrIdx="2">
    <p:extLst>
      <p:ext uri="{19B8F6BF-5375-455C-9EA6-DF929625EA0E}">
        <p15:presenceInfo xmlns:p15="http://schemas.microsoft.com/office/powerpoint/2012/main" userId="S-1-5-21-56041125-1283138764-1552899311-206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B7F1"/>
    <a:srgbClr val="FAB006"/>
    <a:srgbClr val="BFD630"/>
    <a:srgbClr val="00ADEF"/>
    <a:srgbClr val="F36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3" autoAdjust="0"/>
    <p:restoredTop sz="44241" autoAdjust="0"/>
  </p:normalViewPr>
  <p:slideViewPr>
    <p:cSldViewPr>
      <p:cViewPr varScale="1">
        <p:scale>
          <a:sx n="66" d="100"/>
          <a:sy n="66" d="100"/>
        </p:scale>
        <p:origin x="486" y="7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DD844-83F6-41F0-9E7F-81510CE2B6EA}" type="datetimeFigureOut">
              <a:rPr lang="en-NZ" smtClean="0"/>
              <a:pPr/>
              <a:t>3/09/2020</a:t>
            </a:fld>
            <a:endParaRPr lang="en-NZ"/>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119B0-6B3E-4C53-B13A-B387ED20D80A}" type="slidenum">
              <a:rPr lang="en-NZ" smtClean="0"/>
              <a:pPr/>
              <a:t>‹#›</a:t>
            </a:fld>
            <a:endParaRPr lang="en-NZ"/>
          </a:p>
        </p:txBody>
      </p:sp>
    </p:spTree>
    <p:extLst>
      <p:ext uri="{BB962C8B-B14F-4D97-AF65-F5344CB8AC3E}">
        <p14:creationId xmlns:p14="http://schemas.microsoft.com/office/powerpoint/2010/main" val="171293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NZ" b="0" i="0" baseline="0" dirty="0" smtClean="0"/>
              <a:t>This slide pack will provide you with an overview of the draft GPS 2021. T</a:t>
            </a:r>
            <a:r>
              <a:rPr lang="en-NZ" sz="1200" kern="1200" dirty="0" smtClean="0">
                <a:solidFill>
                  <a:schemeClr val="tx1"/>
                </a:solidFill>
                <a:effectLst/>
                <a:latin typeface="+mn-lt"/>
                <a:ea typeface="+mn-ea"/>
                <a:cs typeface="+mn-cs"/>
              </a:rPr>
              <a:t>his presentation is</a:t>
            </a:r>
            <a:r>
              <a:rPr lang="en-NZ" sz="1200" kern="1200" baseline="0" dirty="0" smtClean="0">
                <a:solidFill>
                  <a:schemeClr val="tx1"/>
                </a:solidFill>
                <a:effectLst/>
                <a:latin typeface="+mn-lt"/>
                <a:ea typeface="+mn-ea"/>
                <a:cs typeface="+mn-cs"/>
              </a:rPr>
              <a:t> primarily designed </a:t>
            </a:r>
            <a:r>
              <a:rPr lang="en-NZ" sz="1200" kern="1200" dirty="0" smtClean="0">
                <a:solidFill>
                  <a:schemeClr val="tx1"/>
                </a:solidFill>
                <a:effectLst/>
                <a:latin typeface="+mn-lt"/>
                <a:ea typeface="+mn-ea"/>
                <a:cs typeface="+mn-cs"/>
              </a:rPr>
              <a:t>for our local government stakeholders who are partners in implementing the GPS</a:t>
            </a:r>
            <a:r>
              <a:rPr lang="en-NZ" sz="1200" kern="1200" baseline="0" dirty="0" smtClean="0">
                <a:solidFill>
                  <a:schemeClr val="tx1"/>
                </a:solidFill>
                <a:effectLst/>
                <a:latin typeface="+mn-lt"/>
                <a:ea typeface="+mn-ea"/>
                <a:cs typeface="+mn-cs"/>
              </a:rPr>
              <a:t>, as we are unable to </a:t>
            </a:r>
            <a:r>
              <a:rPr lang="en-NZ" b="0" i="0" baseline="0" dirty="0" smtClean="0"/>
              <a:t>visit them in person on our </a:t>
            </a:r>
            <a:r>
              <a:rPr lang="en-NZ" b="0" i="0" baseline="0" smtClean="0"/>
              <a:t>national roadshow.  </a:t>
            </a:r>
            <a:r>
              <a:rPr lang="en-NZ" b="0" i="0" baseline="0" dirty="0" smtClean="0"/>
              <a:t>However, we still hope it is helpful for members of the public or stakeholder groups, who we would also encourage to submit their views on the draft GPS. </a:t>
            </a:r>
          </a:p>
          <a:p>
            <a:pPr marL="0" indent="0">
              <a:buFont typeface="Arial" pitchFamily="34" charset="0"/>
              <a:buNone/>
            </a:pPr>
            <a:endParaRPr lang="en-NZ" b="0" i="0" baseline="0" dirty="0" smtClean="0"/>
          </a:p>
          <a:p>
            <a:pPr marL="0" indent="0">
              <a:buFont typeface="Arial" pitchFamily="34" charset="0"/>
              <a:buNone/>
            </a:pPr>
            <a:r>
              <a:rPr lang="en-NZ" b="0" i="0" baseline="0" dirty="0" smtClean="0"/>
              <a:t>The draft GPS 2021 is available on the Ministry of Transport website for you to read and provide feedback on until 11 May.</a:t>
            </a:r>
            <a:endParaRPr lang="en-NZ" b="1" i="0" baseline="0" dirty="0" smtClean="0"/>
          </a:p>
          <a:p>
            <a:pPr marL="0" indent="0">
              <a:buFont typeface="Arial" pitchFamily="34" charset="0"/>
              <a:buNone/>
            </a:pPr>
            <a:endParaRPr lang="en-NZ" b="1" i="0"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a:t>
            </a:fld>
            <a:endParaRPr lang="en-NZ"/>
          </a:p>
        </p:txBody>
      </p:sp>
    </p:spTree>
    <p:extLst>
      <p:ext uri="{BB962C8B-B14F-4D97-AF65-F5344CB8AC3E}">
        <p14:creationId xmlns:p14="http://schemas.microsoft.com/office/powerpoint/2010/main" val="299168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buFont typeface="Arial" panose="020B0604020202020204" pitchFamily="34" charset="0"/>
              <a:buNone/>
            </a:pPr>
            <a:r>
              <a:rPr lang="en-NZ" b="1" i="0" dirty="0" smtClean="0"/>
              <a:t>Funding at</a:t>
            </a:r>
            <a:r>
              <a:rPr lang="en-NZ" b="1" i="0" baseline="0" dirty="0" smtClean="0"/>
              <a:t> a glance</a:t>
            </a:r>
            <a:endParaRPr lang="en-NZ" b="1" i="0" dirty="0" smtClean="0"/>
          </a:p>
          <a:p>
            <a:pPr marL="171450" indent="-171450">
              <a:buFont typeface="Arial" panose="020B0604020202020204" pitchFamily="34" charset="0"/>
              <a:buChar char="•"/>
            </a:pPr>
            <a:endParaRPr lang="en-NZ" i="0" dirty="0" smtClean="0"/>
          </a:p>
          <a:p>
            <a:pPr marL="171450" indent="-171450">
              <a:buFont typeface="Arial" panose="020B0604020202020204" pitchFamily="34" charset="0"/>
              <a:buChar char="•"/>
            </a:pPr>
            <a:r>
              <a:rPr lang="en-NZ" i="0" dirty="0" smtClean="0"/>
              <a:t>We know that you’re always interested to</a:t>
            </a:r>
            <a:r>
              <a:rPr lang="en-NZ" i="0" baseline="0" dirty="0" smtClean="0"/>
              <a:t> hear where funding has increased or decreased but t</a:t>
            </a:r>
            <a:r>
              <a:rPr lang="en-NZ" i="0" dirty="0" smtClean="0"/>
              <a:t>here is no single number that explains how funding has changed between 2018 and 2021. </a:t>
            </a:r>
            <a:endParaRPr lang="en-NZ"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Walking and cycling remains a key focus, with around $1 billion available over the next 10 years. </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Around $10 billion is available over 10 years to build new infrastructure and safety investment to reduce deaths and serious injuries on our roads by 40 percent.</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Investment in public transport will be over $1 billion per year, and will increase by up to 40 percent over 10 years.</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The GPS now includes funding for the rail network and coastal shipping, </a:t>
            </a:r>
            <a:r>
              <a:rPr lang="en-NZ" sz="1200" b="0" kern="1200" dirty="0" smtClean="0">
                <a:solidFill>
                  <a:schemeClr val="tx1"/>
                </a:solidFill>
                <a:effectLst/>
                <a:latin typeface="+mn-lt"/>
                <a:ea typeface="+mn-ea"/>
                <a:cs typeface="+mn-cs"/>
              </a:rPr>
              <a:t>to recognise the importance of these modes as alternative to roads for moving freight.</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State highway maintenance will increase by around 15 percent compared to GPS 2018, with up to $10 billion in state highway maintenance signalled for the next 10 years to ensure our state highways are maintained to the right standard.</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Local road maintenance will increase by around 5 percent compared to GPS 2018, with up to $8.5 billion in local road maintenance signalled for the next 10 years to ensure councils have sufficient funding to maintain their existing roads.</a:t>
            </a:r>
          </a:p>
          <a:p>
            <a:pPr marL="0" indent="0">
              <a:buFontTx/>
              <a:buNone/>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u="sng" dirty="0" smtClean="0"/>
              <a:t>How this impacts your RLTP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smtClean="0"/>
              <a:t>We want your RLTPs</a:t>
            </a:r>
            <a:r>
              <a:rPr lang="en-NZ" b="0" i="0" baseline="0" dirty="0" smtClean="0"/>
              <a:t> to be the best plan you have for your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i="0" baseline="0" dirty="0" smtClean="0"/>
              <a:t>We want best business case guidance to be followed so that the options you put forward to tackle problems are the most appropriate solutions, not a reflection of funding ranges. And if the funding ranges are stopping you from achieving something that is really important not only for your region but for progressing the Government’s priorities for the country then we want to hear about it throughout the course of the GPS.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i="0" baseline="0" dirty="0" smtClean="0"/>
              <a:t>We also know it’s important to you to get clear reasons if your projects aren’t being funded and we’ve been working with Waka </a:t>
            </a:r>
            <a:r>
              <a:rPr lang="en-NZ" i="0" baseline="0" dirty="0" err="1" smtClean="0"/>
              <a:t>Kotahi</a:t>
            </a:r>
            <a:r>
              <a:rPr lang="en-NZ" i="0" baseline="0" dirty="0" smtClean="0"/>
              <a:t> on their Investment Decision-Making Framework review to check that improvements will be made. This is alongside revisions to the decision making framework to make sure it takes into account a much wider range of benefits than it has done in the past so that all modes can be fairly compared and assessed.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0" baseline="0" dirty="0" smtClean="0"/>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Waka Kotahi expects to release a draft approach for how they will prioritise investments in future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towards the end of April (although</a:t>
            </a:r>
            <a:r>
              <a:rPr lang="en-NZ" sz="1200" kern="1200" baseline="0" dirty="0" smtClean="0">
                <a:solidFill>
                  <a:schemeClr val="tx1"/>
                </a:solidFill>
                <a:effectLst/>
                <a:latin typeface="+mn-lt"/>
                <a:ea typeface="+mn-ea"/>
                <a:cs typeface="+mn-cs"/>
              </a:rPr>
              <a:t> the response to COVID-19 may have delayed this timeframe)</a:t>
            </a:r>
            <a:r>
              <a:rPr lang="en-NZ"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It will consult with all co-investors, key stakeholders, special interest groups and consultants who are involved in this process. </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The draft prioritisation approach will be useful for Regional Transport Committees as they develop RLTPs. It will help them understand how activities may be prioritised for inclusion in the 2021-24 NLTP.</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The draft prioritisation approach will be indicative only until the draft GPS is finalised.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0" baseline="0" dirty="0" smtClean="0"/>
          </a:p>
          <a:p>
            <a:endParaRPr lang="en-NZ" i="0" dirty="0" smtClean="0"/>
          </a:p>
        </p:txBody>
      </p:sp>
      <p:sp>
        <p:nvSpPr>
          <p:cNvPr id="4" name="Slide Number Placeholder 3"/>
          <p:cNvSpPr>
            <a:spLocks noGrp="1"/>
          </p:cNvSpPr>
          <p:nvPr>
            <p:ph type="sldNum" sz="quarter" idx="10"/>
          </p:nvPr>
        </p:nvSpPr>
        <p:spPr/>
        <p:txBody>
          <a:bodyPr/>
          <a:lstStyle/>
          <a:p>
            <a:fld id="{434119B0-6B3E-4C53-B13A-B387ED20D80A}" type="slidenum">
              <a:rPr lang="en-NZ" smtClean="0"/>
              <a:pPr/>
              <a:t>10</a:t>
            </a:fld>
            <a:endParaRPr lang="en-NZ"/>
          </a:p>
        </p:txBody>
      </p:sp>
    </p:spTree>
    <p:extLst>
      <p:ext uri="{BB962C8B-B14F-4D97-AF65-F5344CB8AC3E}">
        <p14:creationId xmlns:p14="http://schemas.microsoft.com/office/powerpoint/2010/main" val="273424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11</a:t>
            </a:fld>
            <a:endParaRPr lang="en-NZ"/>
          </a:p>
        </p:txBody>
      </p:sp>
    </p:spTree>
    <p:extLst>
      <p:ext uri="{BB962C8B-B14F-4D97-AF65-F5344CB8AC3E}">
        <p14:creationId xmlns:p14="http://schemas.microsoft.com/office/powerpoint/2010/main" val="176744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baseline="0" dirty="0" smtClean="0"/>
              <a:t>Activity classes remain largely the same as GPS 2018; there are three new activity classes (rail network, coastal shipping and road to zero). Public Transport has been split into infrastructure and services. The regional improvements activity class has been removed.</a:t>
            </a:r>
          </a:p>
        </p:txBody>
      </p:sp>
      <p:sp>
        <p:nvSpPr>
          <p:cNvPr id="4" name="Slide Number Placeholder 3"/>
          <p:cNvSpPr>
            <a:spLocks noGrp="1"/>
          </p:cNvSpPr>
          <p:nvPr>
            <p:ph type="sldNum" sz="quarter" idx="10"/>
          </p:nvPr>
        </p:nvSpPr>
        <p:spPr/>
        <p:txBody>
          <a:bodyPr/>
          <a:lstStyle/>
          <a:p>
            <a:fld id="{434119B0-6B3E-4C53-B13A-B387ED20D80A}" type="slidenum">
              <a:rPr lang="en-NZ" smtClean="0"/>
              <a:pPr/>
              <a:t>12</a:t>
            </a:fld>
            <a:endParaRPr lang="en-NZ"/>
          </a:p>
        </p:txBody>
      </p:sp>
    </p:spTree>
    <p:extLst>
      <p:ext uri="{BB962C8B-B14F-4D97-AF65-F5344CB8AC3E}">
        <p14:creationId xmlns:p14="http://schemas.microsoft.com/office/powerpoint/2010/main" val="278376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0" dirty="0" smtClean="0"/>
              <a:t>What this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i="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The Road to Zero activity class in the draft GPS is</a:t>
            </a:r>
            <a:r>
              <a:rPr lang="en-NZ" baseline="0" dirty="0" smtClean="0"/>
              <a:t> likely to result in an additional $1.2 billion investment in local road safety infrastructure, and $3 billion in state highway safety 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When added to the local road and state highway improvements activity classes, total investment in </a:t>
            </a:r>
            <a:r>
              <a:rPr lang="en-NZ" sz="1200" kern="1200" dirty="0" smtClean="0">
                <a:solidFill>
                  <a:schemeClr val="tx1"/>
                </a:solidFill>
                <a:effectLst/>
                <a:latin typeface="+mn-lt"/>
                <a:ea typeface="+mn-ea"/>
                <a:cs typeface="+mn-cs"/>
              </a:rPr>
              <a:t>road improvements will exceed that signalled by GPS 2018.</a:t>
            </a:r>
            <a:endParaRPr lang="en-NZ" b="1" i="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The Road to Zero activity class incorporates road policing funding, and the safety promotion funding from the Road Safety Promotion and Demand Management activity class from GPS 2018.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It also incorporates infrastructure funding previously delivered through the state highway improvements, local road improvements, and regional improvements activity classes. </a:t>
            </a:r>
          </a:p>
          <a:p>
            <a:pPr marL="171450" marR="0" lvl="0" indent="-171450" algn="l" defTabSz="914400" rtl="0" eaLnBrk="1" fontAlgn="auto" latinLnBrk="0" hangingPunct="1">
              <a:lnSpc>
                <a:spcPct val="100000"/>
              </a:lnSpc>
              <a:spcBef>
                <a:spcPts val="600"/>
              </a:spcBef>
              <a:spcAft>
                <a:spcPts val="0"/>
              </a:spcAft>
              <a:buClr>
                <a:schemeClr val="accent1"/>
              </a:buClr>
              <a:buSzPct val="60000"/>
              <a:buFont typeface="Arial" panose="020B0604020202020204" pitchFamily="34" charset="0"/>
              <a:buChar char="•"/>
              <a:tabLst/>
              <a:defRPr/>
            </a:pPr>
            <a:r>
              <a:rPr lang="en-NZ" sz="1200" b="1" kern="1200" baseline="0" dirty="0" smtClean="0">
                <a:solidFill>
                  <a:schemeClr val="tx1"/>
                </a:solidFill>
                <a:effectLst/>
                <a:latin typeface="+mn-lt"/>
                <a:ea typeface="+mn-ea"/>
                <a:cs typeface="+mn-cs"/>
              </a:rPr>
              <a:t>This means that a wide range of initiatives that focus on improving the safety of road users may be eligible for funding, for example, more roadside drug testing equipment; road maintenance or upgrades; or road safety campaigns.</a:t>
            </a:r>
            <a:endParaRPr lang="en-NZ" dirty="0" smtClean="0"/>
          </a:p>
          <a:p>
            <a:pPr marL="0" indent="0">
              <a:spcBef>
                <a:spcPts val="600"/>
              </a:spcBef>
              <a:buClr>
                <a:schemeClr val="accent1"/>
              </a:buClr>
              <a:buSzPct val="60000"/>
              <a:buFont typeface="Arial" panose="020B0604020202020204" pitchFamily="34" charset="0"/>
              <a:buNone/>
            </a:pPr>
            <a:endParaRPr lang="en-NZ"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34119B0-6B3E-4C53-B13A-B387ED20D80A}" type="slidenum">
              <a:rPr lang="en-NZ" smtClean="0"/>
              <a:pPr/>
              <a:t>13</a:t>
            </a:fld>
            <a:endParaRPr lang="en-NZ"/>
          </a:p>
        </p:txBody>
      </p:sp>
    </p:spTree>
    <p:extLst>
      <p:ext uri="{BB962C8B-B14F-4D97-AF65-F5344CB8AC3E}">
        <p14:creationId xmlns:p14="http://schemas.microsoft.com/office/powerpoint/2010/main" val="850647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NZ" dirty="0" smtClean="0"/>
              <a:t>Changes have been made to the public transport related activity classes. In GPS 2018, this class comprised public transport;</a:t>
            </a:r>
            <a:r>
              <a:rPr lang="en-NZ" baseline="0" dirty="0" smtClean="0"/>
              <a:t> rapid transit; and transitional rail.</a:t>
            </a:r>
            <a:endParaRPr lang="en-NZ" dirty="0" smtClean="0"/>
          </a:p>
          <a:p>
            <a:pPr marL="171450" indent="-171450">
              <a:buFont typeface="Arial" panose="020B0604020202020204" pitchFamily="34" charset="0"/>
              <a:buChar char="•"/>
            </a:pPr>
            <a:r>
              <a:rPr lang="en-NZ" baseline="0" dirty="0" smtClean="0"/>
              <a:t>Now there is public transport services to contribute to the ongoing funding of all types of public transport services, and new services, including rail and total mobility. </a:t>
            </a:r>
          </a:p>
          <a:p>
            <a:pPr marL="171450" indent="-171450">
              <a:buFont typeface="Arial" panose="020B0604020202020204" pitchFamily="34" charset="0"/>
              <a:buChar char="•"/>
            </a:pPr>
            <a:r>
              <a:rPr lang="en-NZ" baseline="0" dirty="0" smtClean="0"/>
              <a:t>Public transport infrastructure comprises rapid transit, transitional rail </a:t>
            </a:r>
            <a:r>
              <a:rPr lang="en-NZ" baseline="0" dirty="0" smtClean="0">
                <a:solidFill>
                  <a:srgbClr val="FF0000"/>
                </a:solidFill>
              </a:rPr>
              <a:t>and the infrastructure aspects of public transport from GPS 2018.</a:t>
            </a:r>
          </a:p>
          <a:p>
            <a:pPr marL="0" indent="0">
              <a:buFont typeface="Arial" panose="020B0604020202020204" pitchFamily="34" charset="0"/>
              <a:buNone/>
            </a:pPr>
            <a:endParaRPr lang="en-NZ" b="1" baseline="0" dirty="0" smtClean="0">
              <a:solidFill>
                <a:srgbClr val="FF0000"/>
              </a:solidFill>
            </a:endParaRPr>
          </a:p>
          <a:p>
            <a:pPr marL="0" indent="0">
              <a:buFont typeface="Arial" panose="020B0604020202020204" pitchFamily="34" charset="0"/>
              <a:buNone/>
            </a:pPr>
            <a:r>
              <a:rPr lang="en-NZ" b="0" baseline="0" dirty="0" smtClean="0">
                <a:solidFill>
                  <a:srgbClr val="FF0000"/>
                </a:solidFill>
              </a:rPr>
              <a:t>Splitting the previous ‘public transport’ activity class into two like this helps to:</a:t>
            </a:r>
          </a:p>
          <a:p>
            <a:pPr marL="628650" lvl="1" indent="-171450">
              <a:buFont typeface="Arial" panose="020B0604020202020204" pitchFamily="34" charset="0"/>
              <a:buChar char="•"/>
            </a:pPr>
            <a:r>
              <a:rPr lang="en-NZ" baseline="0" dirty="0" smtClean="0">
                <a:solidFill>
                  <a:srgbClr val="FF0000"/>
                </a:solidFill>
              </a:rPr>
              <a:t>reduce the crossover between activities from GPS 2018</a:t>
            </a:r>
          </a:p>
          <a:p>
            <a:pPr marL="628650" lvl="1" indent="-171450">
              <a:buFont typeface="Arial" panose="020B0604020202020204" pitchFamily="34" charset="0"/>
              <a:buChar char="•"/>
            </a:pPr>
            <a:r>
              <a:rPr lang="en-NZ" baseline="0" dirty="0" smtClean="0">
                <a:solidFill>
                  <a:srgbClr val="FF0000"/>
                </a:solidFill>
              </a:rPr>
              <a:t>allows the Government to be clear through the GPS whether the strong increase in public transport investment should be directed to improving the physical networks, or by improving service levels.</a:t>
            </a:r>
          </a:p>
          <a:p>
            <a:pPr marL="457200" lvl="1" indent="0">
              <a:buFont typeface="Arial" panose="020B0604020202020204" pitchFamily="34" charset="0"/>
              <a:buNone/>
            </a:pPr>
            <a:endParaRPr lang="en-NZ" b="0" baseline="0" dirty="0" smtClean="0">
              <a:solidFill>
                <a:srgbClr val="FF0000"/>
              </a:solidFill>
            </a:endParaRPr>
          </a:p>
          <a:p>
            <a:pPr marL="0" lvl="1" indent="0" algn="l" defTabSz="914400" rtl="0" eaLnBrk="1" latinLnBrk="0" hangingPunct="1">
              <a:buFont typeface="Arial" panose="020B0604020202020204" pitchFamily="34" charset="0"/>
              <a:buNone/>
            </a:pPr>
            <a:r>
              <a:rPr lang="en-NZ" sz="1200" b="1" kern="1200" baseline="0" dirty="0" smtClean="0">
                <a:solidFill>
                  <a:srgbClr val="FF0000"/>
                </a:solidFill>
                <a:latin typeface="+mn-lt"/>
                <a:ea typeface="+mn-ea"/>
                <a:cs typeface="+mn-cs"/>
              </a:rPr>
              <a:t>Rail investment</a:t>
            </a:r>
          </a:p>
          <a:p>
            <a:pPr marL="171450" indent="-171450">
              <a:buFont typeface="Arial" panose="020B0604020202020204" pitchFamily="34" charset="0"/>
              <a:buChar char="•"/>
            </a:pPr>
            <a:endParaRPr lang="en-NZ" baseline="0" dirty="0" smtClean="0">
              <a:solidFill>
                <a:srgbClr val="FF0000"/>
              </a:solidFill>
            </a:endParaRPr>
          </a:p>
          <a:p>
            <a:pPr marL="171450" indent="-171450">
              <a:buFont typeface="Arial" panose="020B0604020202020204" pitchFamily="34" charset="0"/>
              <a:buChar char="•"/>
            </a:pPr>
            <a:r>
              <a:rPr lang="en-NZ" baseline="0" dirty="0" smtClean="0">
                <a:solidFill>
                  <a:srgbClr val="FF0000"/>
                </a:solidFill>
              </a:rPr>
              <a:t>Metropolitan rail (Auckland and Wellington and certain inter-regional rail) will be funded through public transport infrastructure. This allows Waka </a:t>
            </a:r>
            <a:r>
              <a:rPr lang="en-NZ" baseline="0" dirty="0" err="1" smtClean="0">
                <a:solidFill>
                  <a:srgbClr val="FF0000"/>
                </a:solidFill>
              </a:rPr>
              <a:t>Kotahi</a:t>
            </a:r>
            <a:r>
              <a:rPr lang="en-NZ" baseline="0" dirty="0" smtClean="0">
                <a:solidFill>
                  <a:srgbClr val="FF0000"/>
                </a:solidFill>
              </a:rPr>
              <a:t> to consider new initiatives that improve the passenger rail network. Most regional rail projects will be continued to be funded from the Provincial Growth Fund, which is specifically for provincial growth, rather than the National Land Transport Fund that needs to weigh up options for the country as a whole.</a:t>
            </a:r>
          </a:p>
          <a:p>
            <a:pPr marL="171450" lvl="0" indent="-171450">
              <a:buFont typeface="Arial" panose="020B0604020202020204" pitchFamily="34" charset="0"/>
              <a:buChar char="•"/>
            </a:pPr>
            <a:r>
              <a:rPr lang="en-NZ" baseline="0" dirty="0" smtClean="0">
                <a:solidFill>
                  <a:srgbClr val="FF0000"/>
                </a:solidFill>
              </a:rPr>
              <a:t>Funding for operating of metropolitan rail (Auckland and Wellington) will come from public transport services</a:t>
            </a:r>
          </a:p>
          <a:p>
            <a:pPr marL="171450" lvl="0" indent="-171450">
              <a:buFont typeface="Arial" panose="020B0604020202020204" pitchFamily="34" charset="0"/>
              <a:buChar char="•"/>
            </a:pPr>
            <a:r>
              <a:rPr lang="en-NZ" baseline="0" dirty="0" smtClean="0">
                <a:solidFill>
                  <a:srgbClr val="FF0000"/>
                </a:solidFill>
              </a:rPr>
              <a:t>Funding for other parts of the freight rail network to take it out of managed decline will be through the rail network activity class.</a:t>
            </a:r>
          </a:p>
          <a:p>
            <a:pPr marL="171450" indent="-171450">
              <a:buFont typeface="Arial" panose="020B0604020202020204" pitchFamily="34" charset="0"/>
              <a:buChar char="•"/>
            </a:pPr>
            <a:endParaRPr lang="en-NZ" baseline="0" dirty="0" smtClean="0">
              <a:solidFill>
                <a:srgbClr val="FF0000"/>
              </a:solidFill>
            </a:endParaRPr>
          </a:p>
          <a:p>
            <a:pPr marL="171450" indent="-171450">
              <a:buFont typeface="Arial" panose="020B0604020202020204" pitchFamily="34" charset="0"/>
              <a:buChar char="•"/>
            </a:pPr>
            <a:endParaRPr lang="en-NZ" dirty="0">
              <a:solidFill>
                <a:srgbClr val="FF0000"/>
              </a:solidFill>
            </a:endParaRPr>
          </a:p>
        </p:txBody>
      </p:sp>
      <p:sp>
        <p:nvSpPr>
          <p:cNvPr id="4" name="Slide Number Placeholder 3"/>
          <p:cNvSpPr>
            <a:spLocks noGrp="1"/>
          </p:cNvSpPr>
          <p:nvPr>
            <p:ph type="sldNum" sz="quarter" idx="10"/>
          </p:nvPr>
        </p:nvSpPr>
        <p:spPr/>
        <p:txBody>
          <a:bodyPr/>
          <a:lstStyle/>
          <a:p>
            <a:fld id="{434119B0-6B3E-4C53-B13A-B387ED20D80A}" type="slidenum">
              <a:rPr lang="en-NZ" smtClean="0"/>
              <a:pPr/>
              <a:t>14</a:t>
            </a:fld>
            <a:endParaRPr lang="en-NZ"/>
          </a:p>
        </p:txBody>
      </p:sp>
    </p:spTree>
    <p:extLst>
      <p:ext uri="{BB962C8B-B14F-4D97-AF65-F5344CB8AC3E}">
        <p14:creationId xmlns:p14="http://schemas.microsoft.com/office/powerpoint/2010/main" val="545743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NZ" b="1" i="0" dirty="0" smtClean="0"/>
              <a:t>This is the first GPS to</a:t>
            </a:r>
            <a:r>
              <a:rPr lang="en-NZ" b="1" i="0" baseline="0" dirty="0" smtClean="0"/>
              <a:t> directly allocate funding from the NLTF to KiwiRail. </a:t>
            </a:r>
            <a:r>
              <a:rPr lang="en-NZ" b="0" i="0" baseline="0" dirty="0" smtClean="0"/>
              <a:t>You can find a presentation on our website (in the same area as the GPS) that explains the reasons and process behind this.</a:t>
            </a:r>
          </a:p>
          <a:p>
            <a:pPr marL="0" indent="0">
              <a:buFont typeface="Arial" panose="020B0604020202020204" pitchFamily="34" charset="0"/>
              <a:buNone/>
            </a:pPr>
            <a:endParaRPr lang="en-NZ" i="0" baseline="0" dirty="0" smtClean="0"/>
          </a:p>
          <a:p>
            <a:pPr marL="0" indent="0">
              <a:buFont typeface="Arial" panose="020B0604020202020204" pitchFamily="34" charset="0"/>
              <a:buNone/>
            </a:pPr>
            <a:r>
              <a:rPr lang="en-NZ" i="0" baseline="0" dirty="0" smtClean="0"/>
              <a:t>Allocating funding directly from the NLTFF to </a:t>
            </a:r>
            <a:r>
              <a:rPr lang="en-NZ" i="0" baseline="0" dirty="0" err="1" smtClean="0"/>
              <a:t>KiwiRail</a:t>
            </a:r>
            <a:r>
              <a:rPr lang="en-NZ" i="0" baseline="0" dirty="0" smtClean="0"/>
              <a:t> helps to implement the findings of the </a:t>
            </a:r>
            <a:r>
              <a:rPr lang="en-NZ" b="0" i="0" baseline="0" dirty="0" smtClean="0"/>
              <a:t>Future of Rail Review, </a:t>
            </a:r>
            <a:r>
              <a:rPr lang="en-NZ" i="0" baseline="0" dirty="0" smtClean="0"/>
              <a:t>which </a:t>
            </a:r>
            <a:r>
              <a:rPr lang="en-NZ" dirty="0" smtClean="0"/>
              <a:t>is/was a cross-agency project led by the Ministry of Transport, working alongside </a:t>
            </a:r>
            <a:r>
              <a:rPr lang="en-NZ" dirty="0" err="1" smtClean="0"/>
              <a:t>KiwiRail</a:t>
            </a:r>
            <a:r>
              <a:rPr lang="en-NZ" dirty="0" smtClean="0"/>
              <a:t>, Waka </a:t>
            </a:r>
            <a:r>
              <a:rPr lang="en-NZ" dirty="0" err="1" smtClean="0"/>
              <a:t>Kotahi</a:t>
            </a:r>
            <a:r>
              <a:rPr lang="en-NZ" dirty="0" smtClean="0"/>
              <a:t>, the Treasury, Auckland Transport, and Greater Wellington Regional Council to define and develop the future of rail in New Zealand.</a:t>
            </a:r>
            <a:endParaRPr lang="en-NZ" i="0" dirty="0" smtClean="0"/>
          </a:p>
          <a:p>
            <a:pPr marL="171450" indent="-171450">
              <a:buFont typeface="Arial" panose="020B0604020202020204" pitchFamily="34" charset="0"/>
              <a:buChar char="•"/>
            </a:pPr>
            <a:endParaRPr lang="en-NZ"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This activity class is about contributing to a reliable and resilient rail scenario which is mostly for the rail freight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Ministers would sign off on the agreed level of spending but only once they have been advised by Waka </a:t>
            </a:r>
            <a:r>
              <a:rPr lang="en-NZ" baseline="0" dirty="0" err="1" smtClean="0"/>
              <a:t>Kotahi</a:t>
            </a:r>
            <a:r>
              <a:rPr lang="en-NZ" baseline="0" dirty="0" smtClean="0"/>
              <a:t> on </a:t>
            </a:r>
            <a:r>
              <a:rPr lang="en-NZ" baseline="0" dirty="0" err="1" smtClean="0"/>
              <a:t>KiwiRail’s</a:t>
            </a:r>
            <a:r>
              <a:rPr lang="en-NZ" baseline="0" dirty="0" smtClean="0"/>
              <a:t> Rail Network Investment Programme.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T</a:t>
            </a:r>
            <a:r>
              <a:rPr lang="en-NZ" sz="1200" kern="1200" dirty="0" smtClean="0">
                <a:solidFill>
                  <a:schemeClr val="tx1"/>
                </a:solidFill>
                <a:effectLst/>
                <a:latin typeface="+mn-lt"/>
                <a:ea typeface="+mn-ea"/>
                <a:cs typeface="+mn-cs"/>
              </a:rPr>
              <a:t>he NLTF is only one funding source to fund rail across New Zealand because rail is part of the land transport network. </a:t>
            </a:r>
            <a:r>
              <a:rPr lang="en-NZ" u="sng" baseline="0" dirty="0" smtClean="0"/>
              <a:t>The Crown would provide the bulk of the funding</a:t>
            </a:r>
            <a:r>
              <a:rPr lang="en-NZ" baseline="0" dirty="0" smtClean="0"/>
              <a:t>, recognising that the network (a national asset like state highways) has been in decline for some years. People who use the railways will also pay.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u="sng" baseline="0" dirty="0" smtClean="0"/>
              <a:t>It’s important to note that bringing freight rail into the GPS depends on legislation being passed. </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The Rail Plan is also currently out for engagement, and the government is amending legislation to implement a new planning and funding framework.</a:t>
            </a:r>
            <a:r>
              <a:rPr lang="en-NZ" dirty="0" smtClean="0">
                <a:effectLst/>
              </a:rPr>
              <a:t> This</a:t>
            </a:r>
            <a:r>
              <a:rPr lang="en-NZ" baseline="0" dirty="0" smtClean="0">
                <a:effectLst/>
              </a:rPr>
              <a:t> legislation will need to be passed before freight rail could be funded by the GPS, as it would </a:t>
            </a:r>
            <a:r>
              <a:rPr lang="en-NZ" sz="1200" kern="1200" dirty="0" smtClean="0">
                <a:solidFill>
                  <a:schemeClr val="tx1"/>
                </a:solidFill>
                <a:effectLst/>
                <a:latin typeface="+mn-lt"/>
                <a:ea typeface="+mn-ea"/>
                <a:cs typeface="+mn-cs"/>
              </a:rPr>
              <a:t>implement a new planning and funding framework for rail.</a:t>
            </a:r>
            <a:r>
              <a:rPr lang="en-NZ" sz="1200" kern="1200" baseline="0" dirty="0" smtClean="0">
                <a:solidFill>
                  <a:schemeClr val="tx1"/>
                </a:solidFill>
                <a:effectLst/>
                <a:latin typeface="+mn-lt"/>
                <a:ea typeface="+mn-ea"/>
                <a:cs typeface="+mn-cs"/>
              </a:rPr>
              <a:t> </a:t>
            </a:r>
            <a:endParaRPr lang="en-NZ"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As mentioned</a:t>
            </a:r>
            <a:r>
              <a:rPr lang="en-NZ" baseline="0" dirty="0" smtClean="0"/>
              <a:t> on the previous slide, t</a:t>
            </a:r>
            <a:r>
              <a:rPr lang="en-NZ" dirty="0" smtClean="0"/>
              <a:t>ransitional rail projects begun</a:t>
            </a:r>
            <a:r>
              <a:rPr lang="en-NZ" baseline="0" dirty="0" smtClean="0"/>
              <a:t> under GPS 2018 will be delivered through the public transport infrastructure activity class.</a:t>
            </a:r>
          </a:p>
        </p:txBody>
      </p:sp>
      <p:sp>
        <p:nvSpPr>
          <p:cNvPr id="4" name="Slide Number Placeholder 3"/>
          <p:cNvSpPr>
            <a:spLocks noGrp="1"/>
          </p:cNvSpPr>
          <p:nvPr>
            <p:ph type="sldNum" sz="quarter" idx="10"/>
          </p:nvPr>
        </p:nvSpPr>
        <p:spPr/>
        <p:txBody>
          <a:bodyPr/>
          <a:lstStyle/>
          <a:p>
            <a:fld id="{434119B0-6B3E-4C53-B13A-B387ED20D80A}" type="slidenum">
              <a:rPr lang="en-NZ" smtClean="0"/>
              <a:pPr/>
              <a:t>15</a:t>
            </a:fld>
            <a:endParaRPr lang="en-NZ"/>
          </a:p>
        </p:txBody>
      </p:sp>
    </p:spTree>
    <p:extLst>
      <p:ext uri="{BB962C8B-B14F-4D97-AF65-F5344CB8AC3E}">
        <p14:creationId xmlns:p14="http://schemas.microsoft.com/office/powerpoint/2010/main" val="963048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NZ" sz="1200" b="0" i="0" u="none" strike="noStrike" kern="1200" baseline="0" dirty="0" smtClean="0">
                <a:solidFill>
                  <a:schemeClr val="tx1"/>
                </a:solidFill>
                <a:latin typeface="+mn-lt"/>
                <a:ea typeface="+mn-ea"/>
                <a:cs typeface="+mn-cs"/>
              </a:rPr>
              <a:t>As trialled in GPS 2018, coastal shipping has been included in the draft GPS. </a:t>
            </a:r>
          </a:p>
          <a:p>
            <a:pPr marL="0" indent="0">
              <a:buFont typeface="Arial" panose="020B0604020202020204" pitchFamily="34" charset="0"/>
              <a:buNone/>
            </a:pPr>
            <a:endParaRPr lang="en-NZ"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NZ" sz="1200" b="0" i="0" u="none" strike="noStrike" kern="1200" baseline="0" dirty="0" smtClean="0">
                <a:solidFill>
                  <a:schemeClr val="tx1"/>
                </a:solidFill>
                <a:latin typeface="+mn-lt"/>
                <a:ea typeface="+mn-ea"/>
                <a:cs typeface="+mn-cs"/>
              </a:rPr>
              <a:t>It’s a safe and sustainable mode for transporting large, heavy cargo. It’s cheap and produces low levels of emissions compared to the alternatives because it is efficient at moving large amounts of cargo.</a:t>
            </a:r>
          </a:p>
          <a:p>
            <a:pPr marL="0" indent="0">
              <a:buFont typeface="Arial" panose="020B0604020202020204" pitchFamily="34" charset="0"/>
              <a:buNone/>
            </a:pPr>
            <a:endParaRPr lang="en-NZ"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NZ" sz="1200" b="0" i="0" u="none" strike="noStrike" kern="1200" baseline="0" dirty="0" smtClean="0">
                <a:solidFill>
                  <a:schemeClr val="tx1"/>
                </a:solidFill>
                <a:latin typeface="+mn-lt"/>
                <a:ea typeface="+mn-ea"/>
                <a:cs typeface="+mn-cs"/>
              </a:rPr>
              <a:t>Ultimately, the Government’s expectation for investment in coastal shipping is to embed mode neutrality and provide another option of transport for freight transporters. </a:t>
            </a:r>
            <a:br>
              <a:rPr lang="en-NZ" sz="1200" b="0" i="0" u="none" strike="noStrike" kern="1200" baseline="0" dirty="0" smtClean="0">
                <a:solidFill>
                  <a:schemeClr val="tx1"/>
                </a:solidFill>
                <a:latin typeface="+mn-lt"/>
                <a:ea typeface="+mn-ea"/>
                <a:cs typeface="+mn-cs"/>
              </a:rPr>
            </a:br>
            <a:endParaRPr lang="en-NZ"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NZ" sz="1200" b="0" i="0" u="none" strike="noStrike" kern="1200" baseline="0" dirty="0" smtClean="0">
                <a:solidFill>
                  <a:schemeClr val="tx1"/>
                </a:solidFill>
                <a:latin typeface="+mn-lt"/>
                <a:ea typeface="+mn-ea"/>
                <a:cs typeface="+mn-cs"/>
              </a:rPr>
              <a:t>For now, the Minister of Transport wants to explore how to support New Zealand flagged coastal shipping to operate on a level playing field with other freight operators, and to enhance the sustainability and competitiveness of the domestic sector.</a:t>
            </a:r>
            <a:br>
              <a:rPr lang="en-NZ" sz="1200" b="0" i="0" u="none" strike="noStrike" kern="1200" baseline="0" dirty="0" smtClean="0">
                <a:solidFill>
                  <a:schemeClr val="tx1"/>
                </a:solidFill>
                <a:latin typeface="+mn-lt"/>
                <a:ea typeface="+mn-ea"/>
                <a:cs typeface="+mn-cs"/>
              </a:rPr>
            </a:br>
            <a:endParaRPr lang="en-NZ"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NZ" sz="1200" b="0" i="0" u="none" strike="noStrike" kern="1200" baseline="0" dirty="0" smtClean="0">
                <a:solidFill>
                  <a:schemeClr val="tx1"/>
                </a:solidFill>
                <a:latin typeface="+mn-lt"/>
                <a:ea typeface="+mn-ea"/>
                <a:cs typeface="+mn-cs"/>
              </a:rPr>
              <a:t>The initial three years of funding proposed in this GPS will include funding relevant research to see what future support for the sector may help achieve Government’s aims, </a:t>
            </a:r>
            <a:r>
              <a:rPr lang="en-NZ" sz="1200" kern="1200" dirty="0" smtClean="0">
                <a:solidFill>
                  <a:schemeClr val="tx1"/>
                </a:solidFill>
                <a:effectLst/>
                <a:latin typeface="+mn-lt"/>
                <a:ea typeface="+mn-ea"/>
                <a:cs typeface="+mn-cs"/>
              </a:rPr>
              <a:t>understand the challenges facing coastal shipping, and to work with industry to address these challenges.</a:t>
            </a:r>
          </a:p>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16</a:t>
            </a:fld>
            <a:endParaRPr lang="en-NZ"/>
          </a:p>
        </p:txBody>
      </p:sp>
    </p:spTree>
    <p:extLst>
      <p:ext uri="{BB962C8B-B14F-4D97-AF65-F5344CB8AC3E}">
        <p14:creationId xmlns:p14="http://schemas.microsoft.com/office/powerpoint/2010/main" val="193406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Government announced it</a:t>
            </a:r>
            <a:r>
              <a:rPr lang="en-GB" sz="1200" kern="1200" baseline="0" dirty="0" smtClean="0">
                <a:solidFill>
                  <a:schemeClr val="tx1"/>
                </a:solidFill>
                <a:effectLst/>
                <a:latin typeface="+mn-lt"/>
                <a:ea typeface="+mn-ea"/>
                <a:cs typeface="+mn-cs"/>
              </a:rPr>
              <a:t> would provide funding from the Crown for infrastructure projects. This included some specific transport projects. This funding is in addition to the NLTF.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smtClean="0">
                <a:solidFill>
                  <a:schemeClr val="tx1"/>
                </a:solidFill>
              </a:rPr>
              <a:t>The New Zealand Upgrade Programme (NZUP)</a:t>
            </a:r>
            <a:endParaRPr lang="en-GB" sz="1200" kern="1200" dirty="0" smtClean="0">
              <a:solidFill>
                <a:schemeClr val="tx1"/>
              </a:solidFill>
              <a:effectLst/>
              <a:latin typeface="+mn-lt"/>
              <a:ea typeface="+mn-ea"/>
              <a:cs typeface="+mn-cs"/>
            </a:endParaRPr>
          </a:p>
          <a:p>
            <a:endParaRPr lang="en-NZ" sz="120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i="0" kern="1200" baseline="0" dirty="0" smtClean="0">
                <a:solidFill>
                  <a:schemeClr val="tx1"/>
                </a:solidFill>
                <a:effectLst/>
                <a:latin typeface="+mn-lt"/>
                <a:ea typeface="+mn-ea"/>
                <a:cs typeface="+mn-cs"/>
              </a:rPr>
              <a:t>Our </a:t>
            </a:r>
            <a:r>
              <a:rPr lang="en-GB" sz="1200" kern="1200" dirty="0" smtClean="0">
                <a:solidFill>
                  <a:schemeClr val="tx1"/>
                </a:solidFill>
                <a:effectLst/>
                <a:latin typeface="+mn-lt"/>
                <a:ea typeface="+mn-ea"/>
                <a:cs typeface="+mn-cs"/>
              </a:rPr>
              <a:t>modelling shows that around $1.8 billion of investment, which may have been met by the NLTF, will now be covered by the NZ Upgrade Programme over ten years.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is equivalent to around five percent of the NLTF over ten years. </a:t>
            </a:r>
            <a:endParaRPr lang="en-GB"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i="0" kern="1200" baseline="0" dirty="0" smtClean="0">
                <a:solidFill>
                  <a:schemeClr val="tx1"/>
                </a:solidFill>
                <a:effectLst/>
                <a:latin typeface="+mn-lt"/>
                <a:ea typeface="+mn-ea"/>
                <a:cs typeface="+mn-cs"/>
              </a:rPr>
              <a:t>Unlike the GPS, the Programme invests money in progressing specific projects across the country that are due to begin in the next three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projects in the package have been identified by Waka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Kotahi</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as being priorities to the respective regions. </a:t>
            </a:r>
            <a:endParaRPr lang="en-NZ"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smtClean="0">
                <a:solidFill>
                  <a:schemeClr val="tx1"/>
                </a:solidFill>
              </a:rPr>
              <a:t>The Provincial Growth Fund (PGF)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baseline="0" dirty="0" smtClean="0">
                <a:solidFill>
                  <a:schemeClr val="tx1"/>
                </a:solidFill>
              </a:rPr>
              <a:t>The </a:t>
            </a:r>
            <a:r>
              <a:rPr lang="en-NZ" i="0" baseline="0" dirty="0" smtClean="0"/>
              <a:t>PGF is another source of funding available to support transport projects. It can advance projects that miss out on NLTP funding because nationally, they don’t come out as high priorities. But they might still be important for regional growth and development. </a:t>
            </a:r>
            <a:r>
              <a:rPr lang="en-NZ" sz="1200" dirty="0" smtClean="0">
                <a:latin typeface="Arial" pitchFamily="34" charset="0"/>
                <a:cs typeface="Arial" pitchFamily="34" charset="0"/>
              </a:rPr>
              <a:t>Local land transport projects are expected to be considered for inclusion in the NLTP before they can be considered for PGF funding.</a:t>
            </a:r>
            <a:endParaRPr lang="en-NZ" i="0" baseline="0" dirty="0" smtClean="0"/>
          </a:p>
          <a:p>
            <a:endParaRPr lang="en-NZ" i="0" baseline="0" dirty="0" smtClean="0"/>
          </a:p>
          <a:p>
            <a:r>
              <a:rPr lang="en-US" sz="1200" b="1" i="0" kern="1200" dirty="0" smtClean="0">
                <a:solidFill>
                  <a:schemeClr val="tx1"/>
                </a:solidFill>
                <a:effectLst/>
                <a:latin typeface="+mn-lt"/>
                <a:ea typeface="+mn-ea"/>
                <a:cs typeface="+mn-cs"/>
              </a:rPr>
              <a:t>The PGF can be used to: </a:t>
            </a:r>
            <a:endParaRPr lang="en-NZ" sz="1200" b="1"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provide a top-up of local share for projects that will receive funding from the NLTF, but where local councils are financially constrained </a:t>
            </a:r>
            <a:endParaRPr lang="en-NZ"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bring forward projects which are not priorities for NLTF investment, but are strategically important to a region’s productivity potential</a:t>
            </a:r>
            <a:endParaRPr lang="en-NZ"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fund projects outside of the scope for NLTF investment, but which contribute to the objectives sought through the PGF and are aligned with the region’s transport strategy.</a:t>
            </a:r>
            <a:endParaRPr lang="en-NZ" sz="1200" i="0" kern="1200" dirty="0" smtClean="0">
              <a:solidFill>
                <a:schemeClr val="tx1"/>
              </a:solidFill>
              <a:effectLst/>
              <a:latin typeface="+mn-lt"/>
              <a:ea typeface="+mn-ea"/>
              <a:cs typeface="+mn-cs"/>
            </a:endParaRPr>
          </a:p>
          <a:p>
            <a:endParaRPr lang="en-NZ" i="1" dirty="0" smtClean="0"/>
          </a:p>
          <a:p>
            <a:endParaRPr lang="en-NZ" i="1"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17</a:t>
            </a:fld>
            <a:endParaRPr lang="en-NZ"/>
          </a:p>
        </p:txBody>
      </p:sp>
    </p:spTree>
    <p:extLst>
      <p:ext uri="{BB962C8B-B14F-4D97-AF65-F5344CB8AC3E}">
        <p14:creationId xmlns:p14="http://schemas.microsoft.com/office/powerpoint/2010/main" val="1022946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If </a:t>
            </a:r>
            <a:r>
              <a:rPr lang="en-NZ" baseline="0" dirty="0" smtClean="0"/>
              <a:t>you any questions you want answered before you send your formal views on the draft GPS 2021, then check out the frequently asked questions on our website or email us and one of our team members will get back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We would love to hear your thoughts on the draft GPS 2021 before 5pm on 11 May. We encourage you to use our online survey that’s also on our website (www.transport.govt.nz/gps.)</a:t>
            </a:r>
          </a:p>
        </p:txBody>
      </p:sp>
      <p:sp>
        <p:nvSpPr>
          <p:cNvPr id="4" name="Slide Number Placeholder 3"/>
          <p:cNvSpPr>
            <a:spLocks noGrp="1"/>
          </p:cNvSpPr>
          <p:nvPr>
            <p:ph type="sldNum" sz="quarter" idx="10"/>
          </p:nvPr>
        </p:nvSpPr>
        <p:spPr/>
        <p:txBody>
          <a:bodyPr/>
          <a:lstStyle/>
          <a:p>
            <a:fld id="{434119B0-6B3E-4C53-B13A-B387ED20D80A}" type="slidenum">
              <a:rPr lang="en-NZ" smtClean="0"/>
              <a:pPr/>
              <a:t>18</a:t>
            </a:fld>
            <a:endParaRPr lang="en-NZ"/>
          </a:p>
        </p:txBody>
      </p:sp>
    </p:spTree>
    <p:extLst>
      <p:ext uri="{BB962C8B-B14F-4D97-AF65-F5344CB8AC3E}">
        <p14:creationId xmlns:p14="http://schemas.microsoft.com/office/powerpoint/2010/main" val="321614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NZ" sz="1200" b="0" kern="1200" dirty="0" smtClean="0">
                <a:solidFill>
                  <a:schemeClr val="tx1"/>
                </a:solidFill>
                <a:effectLst/>
                <a:latin typeface="+mn-lt"/>
                <a:ea typeface="+mn-ea"/>
                <a:cs typeface="+mn-cs"/>
              </a:rPr>
              <a:t>You are the people who</a:t>
            </a:r>
            <a:r>
              <a:rPr lang="en-NZ" sz="1200" b="0" kern="1200" baseline="0" dirty="0" smtClean="0">
                <a:solidFill>
                  <a:schemeClr val="tx1"/>
                </a:solidFill>
                <a:effectLst/>
                <a:latin typeface="+mn-lt"/>
                <a:ea typeface="+mn-ea"/>
                <a:cs typeface="+mn-cs"/>
              </a:rPr>
              <a:t> put the GPS into practice through projects, s</a:t>
            </a:r>
            <a:r>
              <a:rPr lang="en-NZ" sz="1200" kern="1200" baseline="0" dirty="0" smtClean="0">
                <a:solidFill>
                  <a:schemeClr val="tx1"/>
                </a:solidFill>
                <a:effectLst/>
                <a:latin typeface="+mn-lt"/>
                <a:ea typeface="+mn-ea"/>
                <a:cs typeface="+mn-cs"/>
              </a:rPr>
              <a:t>o we’re here to make sure we’ve heard your early views to inform the Minister as he finalises the GPS.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baseline="0" dirty="0" smtClean="0">
                <a:solidFill>
                  <a:schemeClr val="tx1"/>
                </a:solidFill>
                <a:effectLst/>
                <a:latin typeface="+mn-lt"/>
                <a:ea typeface="+mn-ea"/>
                <a:cs typeface="+mn-cs"/>
              </a:rPr>
              <a:t>We appreciate that many of you will be adapting to working from home. That’s why we have extended the GPS engagement period by two weeks to 11 May.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baseline="0" dirty="0" smtClean="0">
                <a:solidFill>
                  <a:schemeClr val="tx1"/>
                </a:solidFill>
                <a:effectLst/>
                <a:latin typeface="+mn-lt"/>
                <a:ea typeface="+mn-ea"/>
                <a:cs typeface="+mn-cs"/>
              </a:rPr>
              <a:t>This will provide additional time as you come to terms with significant changes to your immediate priorities, operating models and individual circumstances.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We know some of you had already started working on your Regional</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Land Transport</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Plans (RLTPs) and that</a:t>
            </a:r>
            <a:r>
              <a:rPr lang="en-NZ" sz="1200" kern="1200" baseline="0" dirty="0" smtClean="0">
                <a:solidFill>
                  <a:schemeClr val="tx1"/>
                </a:solidFill>
                <a:effectLst/>
                <a:latin typeface="+mn-lt"/>
                <a:ea typeface="+mn-ea"/>
                <a:cs typeface="+mn-cs"/>
              </a:rPr>
              <a:t> this work will continue</a:t>
            </a:r>
            <a:r>
              <a:rPr lang="en-NZ" sz="1200" kern="1200" dirty="0" smtClean="0">
                <a:solidFill>
                  <a:schemeClr val="tx1"/>
                </a:solidFill>
                <a:effectLst/>
                <a:latin typeface="+mn-lt"/>
                <a:ea typeface="+mn-ea"/>
                <a:cs typeface="+mn-cs"/>
              </a:rPr>
              <a:t>. We</a:t>
            </a:r>
            <a:r>
              <a:rPr lang="en-NZ" sz="1200" kern="1200" baseline="0" dirty="0" smtClean="0">
                <a:solidFill>
                  <a:schemeClr val="tx1"/>
                </a:solidFill>
                <a:effectLst/>
                <a:latin typeface="+mn-lt"/>
                <a:ea typeface="+mn-ea"/>
                <a:cs typeface="+mn-cs"/>
              </a:rPr>
              <a:t> know that lack of proper lead-in time to a GPS causes disruption for the sector and delays delivery. That’s why we are continuing with our public engagement. It’s important for us to get your views on the 10 year strategy set out in this draft GPS. It means the Minister can consider them alongside long-term impacts of COVID-19 on what Government wants to achieve from the land transport system – should they transpire.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If the</a:t>
            </a:r>
            <a:r>
              <a:rPr lang="en-NZ" sz="1200" kern="1200" baseline="0" dirty="0" smtClean="0">
                <a:solidFill>
                  <a:schemeClr val="tx1"/>
                </a:solidFill>
                <a:effectLst/>
                <a:latin typeface="+mn-lt"/>
                <a:ea typeface="+mn-ea"/>
                <a:cs typeface="+mn-cs"/>
              </a:rPr>
              <a:t> GPS does not need to significantly change as a result of COVID-19, we want to make sure you had enough time to </a:t>
            </a:r>
            <a:r>
              <a:rPr lang="en-NZ" sz="1200" kern="1200" dirty="0" smtClean="0">
                <a:solidFill>
                  <a:schemeClr val="tx1"/>
                </a:solidFill>
                <a:effectLst/>
                <a:latin typeface="+mn-lt"/>
                <a:ea typeface="+mn-ea"/>
                <a:cs typeface="+mn-cs"/>
              </a:rPr>
              <a:t>make sure RLTPs are consistent with the GPS.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baseline="0" dirty="0" smtClean="0">
                <a:solidFill>
                  <a:schemeClr val="tx1"/>
                </a:solidFill>
                <a:effectLst/>
                <a:latin typeface="+mn-lt"/>
                <a:ea typeface="+mn-ea"/>
                <a:cs typeface="+mn-cs"/>
              </a:rPr>
              <a:t>We hope this session will help put you in a better position to provide formal submissions on the GPS, if you choose to do so.</a:t>
            </a:r>
          </a:p>
          <a:p>
            <a:pPr marL="0" indent="0">
              <a:buFont typeface="Arial" panose="020B0604020202020204" pitchFamily="34" charset="0"/>
              <a:buNone/>
            </a:pPr>
            <a:endParaRPr lang="en-NZ" sz="1200" kern="1200" dirty="0" smtClean="0">
              <a:solidFill>
                <a:schemeClr val="tx1"/>
              </a:solidFill>
              <a:effectLst/>
              <a:latin typeface="+mn-lt"/>
              <a:ea typeface="+mn-ea"/>
              <a:cs typeface="+mn-cs"/>
            </a:endParaRPr>
          </a:p>
          <a:p>
            <a:r>
              <a:rPr lang="en-NZ" b="1" dirty="0" smtClean="0"/>
              <a:t>We appreciate you may not have had the chance</a:t>
            </a:r>
            <a:r>
              <a:rPr lang="en-NZ" b="1" baseline="0" dirty="0" smtClean="0"/>
              <a:t> to read the GPS yet and that you will all have different levels of familiarity with the GPS so the presentation will go over:</a:t>
            </a:r>
          </a:p>
          <a:p>
            <a:endParaRPr lang="en-NZ" dirty="0" smtClean="0"/>
          </a:p>
          <a:p>
            <a:pPr marL="228600" indent="-228600">
              <a:buFont typeface="+mj-lt"/>
              <a:buAutoNum type="arabicPeriod"/>
            </a:pPr>
            <a:r>
              <a:rPr lang="en-NZ" baseline="0" dirty="0" smtClean="0"/>
              <a:t>The components of the draft GPS 2021: what’s been updated since GPS 2018 based on:</a:t>
            </a:r>
          </a:p>
          <a:p>
            <a:pPr marL="628650" lvl="1" indent="-171450">
              <a:buFont typeface="Arial" panose="020B0604020202020204" pitchFamily="34" charset="0"/>
              <a:buChar char="•"/>
            </a:pPr>
            <a:r>
              <a:rPr lang="en-NZ" baseline="0" dirty="0" smtClean="0"/>
              <a:t>your feedback</a:t>
            </a:r>
          </a:p>
          <a:p>
            <a:pPr marL="628650" lvl="1" indent="-171450">
              <a:buFont typeface="Arial" panose="020B0604020202020204" pitchFamily="34" charset="0"/>
              <a:buChar char="•"/>
            </a:pPr>
            <a:r>
              <a:rPr lang="en-NZ" baseline="0" dirty="0" smtClean="0"/>
              <a:t>policy developments</a:t>
            </a:r>
          </a:p>
          <a:p>
            <a:pPr marL="628650" lvl="1" indent="-171450">
              <a:buFont typeface="Arial" panose="020B0604020202020204" pitchFamily="34" charset="0"/>
              <a:buChar char="•"/>
            </a:pPr>
            <a:r>
              <a:rPr lang="en-NZ" baseline="0" dirty="0" smtClean="0"/>
              <a:t>priorities and pressures</a:t>
            </a:r>
          </a:p>
          <a:p>
            <a:pPr marL="228600" indent="-228600">
              <a:buFont typeface="+mj-lt"/>
              <a:buAutoNum type="arabicPeriod"/>
            </a:pPr>
            <a:endParaRPr lang="en-NZ" baseline="0" dirty="0" smtClean="0"/>
          </a:p>
          <a:p>
            <a:pPr marL="228600" indent="-228600">
              <a:buFont typeface="+mj-lt"/>
              <a:buAutoNum type="arabicPeriod"/>
            </a:pPr>
            <a:r>
              <a:rPr lang="en-NZ" baseline="0" dirty="0" smtClean="0"/>
              <a:t>We’ll go over the strategic direction</a:t>
            </a:r>
            <a:br>
              <a:rPr lang="en-NZ" baseline="0" dirty="0" smtClean="0"/>
            </a:br>
            <a:endParaRPr lang="en-NZ" baseline="0" dirty="0" smtClean="0"/>
          </a:p>
          <a:p>
            <a:pPr marL="228600" indent="-228600">
              <a:buFont typeface="+mj-lt"/>
              <a:buAutoNum type="arabicPeriod"/>
            </a:pPr>
            <a:r>
              <a:rPr lang="en-NZ" baseline="0" dirty="0" smtClean="0"/>
              <a:t>Then we’ll give an overview of the funding allocated to activity classes and how this differs to other funding sources put forward by Government.</a:t>
            </a:r>
          </a:p>
          <a:p>
            <a:pPr marL="228600" indent="-228600">
              <a:buFont typeface="+mj-lt"/>
              <a:buAutoNum type="arabicPeriod"/>
            </a:pPr>
            <a:endParaRPr lang="en-NZ" baseline="0" dirty="0" smtClean="0"/>
          </a:p>
          <a:p>
            <a:pPr marL="0" indent="0">
              <a:buFont typeface="Courier New" panose="02070309020205020404" pitchFamily="49" charset="0"/>
              <a:buNone/>
            </a:pPr>
            <a:r>
              <a:rPr lang="en-US" sz="1200" kern="1200" baseline="0" dirty="0" smtClean="0">
                <a:solidFill>
                  <a:schemeClr val="tx1"/>
                </a:solidFill>
                <a:effectLst/>
                <a:latin typeface="+mn-lt"/>
                <a:ea typeface="+mn-ea"/>
                <a:cs typeface="+mn-cs"/>
              </a:rPr>
              <a:t>If you have questions that you need answering to help you write your feedback on the draft GPS then note them down as we go and send them through to the GPS email address and we’ll get back to you. We also have some frequently asked questions on our website.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NZ" baseline="0" dirty="0" smtClean="0"/>
          </a:p>
          <a:p>
            <a:endParaRPr lang="en-US" sz="1200" kern="1200" baseline="0" dirty="0" smtClean="0">
              <a:solidFill>
                <a:schemeClr val="tx1"/>
              </a:solidFill>
              <a:effectLst/>
              <a:latin typeface="+mn-lt"/>
              <a:ea typeface="+mn-ea"/>
              <a:cs typeface="+mn-cs"/>
            </a:endParaRPr>
          </a:p>
          <a:p>
            <a:endParaRPr lang="en-NZ" sz="1200" kern="1200" baseline="0" dirty="0" smtClean="0">
              <a:solidFill>
                <a:schemeClr val="tx1"/>
              </a:solidFill>
              <a:effectLst/>
              <a:latin typeface="+mn-lt"/>
              <a:ea typeface="+mn-ea"/>
              <a:cs typeface="+mn-cs"/>
            </a:endParaRPr>
          </a:p>
          <a:p>
            <a:endParaRPr lang="en-NZ" sz="1200" kern="1200" baseline="0" dirty="0" smtClean="0">
              <a:solidFill>
                <a:schemeClr val="tx1"/>
              </a:solidFill>
              <a:effectLst/>
              <a:latin typeface="+mn-lt"/>
              <a:ea typeface="+mn-ea"/>
              <a:cs typeface="+mn-cs"/>
            </a:endParaRPr>
          </a:p>
          <a:p>
            <a:endParaRPr lang="en-NZ" dirty="0" smtClean="0"/>
          </a:p>
          <a:p>
            <a:endParaRPr lang="en-NZ" b="1"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2</a:t>
            </a:fld>
            <a:endParaRPr lang="en-NZ"/>
          </a:p>
        </p:txBody>
      </p:sp>
    </p:spTree>
    <p:extLst>
      <p:ext uri="{BB962C8B-B14F-4D97-AF65-F5344CB8AC3E}">
        <p14:creationId xmlns:p14="http://schemas.microsoft.com/office/powerpoint/2010/main" val="219216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effectLst/>
                <a:latin typeface="+mn-lt"/>
                <a:ea typeface="+mn-ea"/>
                <a:cs typeface="+mn-cs"/>
              </a:rPr>
              <a:t>So what does the GPS mean for you?</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Many of you are advocating investments and improvements for local transport on behalf of your communities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GPS explains the Government’s direction of travel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It guides transport investment over the next decade – and is reviewed every three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i="0" baseline="0" dirty="0" smtClean="0"/>
              <a:t>It influences decisions on how the National Land Transport Fund (NLTF) and local share is invested. It also explains the direct transport investments the Crown will make.</a:t>
            </a: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i="0" baseline="0" dirty="0" smtClean="0"/>
              <a:t>This funding framework shows that whilst the GPS sets the direction, it is Waka </a:t>
            </a:r>
            <a:r>
              <a:rPr lang="en-NZ" i="0" baseline="0" dirty="0" err="1" smtClean="0"/>
              <a:t>Kotahi</a:t>
            </a:r>
            <a:r>
              <a:rPr lang="en-NZ" i="0" baseline="0" dirty="0" smtClean="0"/>
              <a:t> the NZ Transport Agency, that gives effect to the GPS through the National Land Transport Plan. That includes projects from RLTPs, which are consistent with the GPS.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0" u="sng" kern="1200" baseline="0" dirty="0" smtClean="0">
                <a:solidFill>
                  <a:schemeClr val="tx1"/>
                </a:solidFill>
                <a:effectLst/>
                <a:latin typeface="+mn-lt"/>
                <a:ea typeface="+mn-ea"/>
                <a:cs typeface="+mn-cs"/>
              </a:rPr>
              <a:t>Funding pressures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i="0" baseline="0" dirty="0" smtClean="0"/>
              <a:t>Waka Kotahi </a:t>
            </a:r>
            <a:r>
              <a:rPr lang="en-US" sz="1200" b="0" u="none" kern="1200" baseline="0" dirty="0" smtClean="0">
                <a:solidFill>
                  <a:schemeClr val="tx1"/>
                </a:solidFill>
                <a:effectLst/>
                <a:latin typeface="+mn-lt"/>
                <a:ea typeface="+mn-ea"/>
                <a:cs typeface="+mn-cs"/>
              </a:rPr>
              <a:t>have to manage projects needed nationally with regional demand and available revenue.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baseline="0" dirty="0" smtClean="0"/>
              <a:t>The NTLF doesn’t automatically increase to keep up with inflation, so when construction costs rise or emergency events occur, Waka Kotahi and councils either have to do more with less, or simply have to do 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dirty="0" smtClean="0"/>
              <a:t>In</a:t>
            </a:r>
            <a:r>
              <a:rPr lang="en-NZ" b="0" i="0" baseline="0" dirty="0" smtClean="0"/>
              <a:t> developing GPS 2021, we have been very mindful of this. We have built the draft GPS 2021 from the bottom up, making sure to match the ambition in the front of the document to the available funding in the back, while ensuring that funding for essential maintenance is accounted for. </a:t>
            </a:r>
          </a:p>
          <a:p>
            <a:endParaRPr lang="en-NZ" sz="1200" kern="1200" baseline="0" dirty="0" smtClean="0">
              <a:solidFill>
                <a:schemeClr val="tx1"/>
              </a:solidFill>
              <a:effectLst/>
              <a:latin typeface="+mn-lt"/>
              <a:ea typeface="+mn-ea"/>
              <a:cs typeface="+mn-cs"/>
            </a:endParaRPr>
          </a:p>
          <a:p>
            <a:endParaRPr lang="en-NZ" sz="1200" kern="1200" baseline="0" dirty="0" smtClean="0">
              <a:solidFill>
                <a:schemeClr val="tx1"/>
              </a:solidFill>
              <a:effectLst/>
              <a:latin typeface="+mn-lt"/>
              <a:ea typeface="+mn-ea"/>
              <a:cs typeface="+mn-cs"/>
            </a:endParaRPr>
          </a:p>
          <a:p>
            <a:endParaRPr lang="en-NZ" dirty="0" smtClean="0"/>
          </a:p>
          <a:p>
            <a:endParaRPr lang="en-NZ" b="1"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3</a:t>
            </a:fld>
            <a:endParaRPr lang="en-NZ"/>
          </a:p>
        </p:txBody>
      </p:sp>
    </p:spTree>
    <p:extLst>
      <p:ext uri="{BB962C8B-B14F-4D97-AF65-F5344CB8AC3E}">
        <p14:creationId xmlns:p14="http://schemas.microsoft.com/office/powerpoint/2010/main" val="158523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i="0" baseline="0" dirty="0" smtClean="0"/>
              <a:t>Bear in mind the GPS and NLTF </a:t>
            </a:r>
            <a:r>
              <a:rPr lang="en-NZ" b="0" i="0" baseline="0" dirty="0" smtClean="0"/>
              <a:t>are just some of the ways in which Government’s desired future transport system can be achieved. </a:t>
            </a:r>
            <a:endParaRPr lang="en-NZ" b="1" i="0" u="sng" baseline="0" dirty="0" smtClean="0"/>
          </a:p>
          <a:p>
            <a:pPr marL="171450" indent="-171450">
              <a:buFont typeface="Arial" panose="020B0604020202020204" pitchFamily="34" charset="0"/>
              <a:buChar char="•"/>
            </a:pPr>
            <a:r>
              <a:rPr lang="en-NZ" b="0" i="0" baseline="0" dirty="0" smtClean="0"/>
              <a:t>For example, mezzanine strategies like the Road to Zero contain more detail on certain aspects of the Government’s vision.</a:t>
            </a:r>
          </a:p>
          <a:p>
            <a:pPr marL="171450" indent="-171450">
              <a:buFont typeface="Arial" panose="020B0604020202020204" pitchFamily="34" charset="0"/>
              <a:buChar char="•"/>
            </a:pPr>
            <a:r>
              <a:rPr lang="en-NZ" b="0" i="0" baseline="0" dirty="0" smtClean="0"/>
              <a:t>Action plans for those strategies have more detail on the steps to be taken to implement them. For example:</a:t>
            </a:r>
          </a:p>
          <a:p>
            <a:pPr marL="171450" indent="-171450">
              <a:buFont typeface="Arial" panose="020B0604020202020204" pitchFamily="34" charset="0"/>
              <a:buChar char="•"/>
            </a:pPr>
            <a:r>
              <a:rPr lang="en-NZ" b="0" i="0" baseline="0" dirty="0" smtClean="0"/>
              <a:t>Regulation may be changed to move us closer towards the future transport system</a:t>
            </a:r>
          </a:p>
          <a:p>
            <a:pPr marL="171450" indent="-171450">
              <a:buFont typeface="Arial" panose="020B0604020202020204" pitchFamily="34" charset="0"/>
              <a:buChar char="•"/>
            </a:pPr>
            <a:r>
              <a:rPr lang="en-NZ" b="0" i="0" baseline="0" dirty="0" smtClean="0"/>
              <a:t>Guidelines may be produced to change practices on the ground</a:t>
            </a:r>
          </a:p>
          <a:p>
            <a:pPr marL="171450" indent="-171450">
              <a:buFont typeface="Arial" panose="020B0604020202020204" pitchFamily="34" charset="0"/>
              <a:buChar char="•"/>
            </a:pPr>
            <a:r>
              <a:rPr lang="en-NZ" b="0" i="0" baseline="0" dirty="0" smtClean="0"/>
              <a:t>Funding might come from the PGF and so on</a:t>
            </a:r>
            <a:endParaRPr lang="en-NZ" b="0" i="0" dirty="0" smtClean="0"/>
          </a:p>
          <a:p>
            <a:pPr marL="0" indent="0">
              <a:buFont typeface="Arial" panose="020B0604020202020204" pitchFamily="34" charset="0"/>
              <a:buNone/>
            </a:pPr>
            <a:endParaRPr lang="en-NZ" b="0" i="0" baseline="0" dirty="0" smtClean="0"/>
          </a:p>
        </p:txBody>
      </p:sp>
      <p:sp>
        <p:nvSpPr>
          <p:cNvPr id="4" name="Slide Number Placeholder 3"/>
          <p:cNvSpPr>
            <a:spLocks noGrp="1"/>
          </p:cNvSpPr>
          <p:nvPr>
            <p:ph type="sldNum" sz="quarter" idx="10"/>
          </p:nvPr>
        </p:nvSpPr>
        <p:spPr/>
        <p:txBody>
          <a:bodyPr/>
          <a:lstStyle/>
          <a:p>
            <a:fld id="{434119B0-6B3E-4C53-B13A-B387ED20D80A}" type="slidenum">
              <a:rPr lang="en-NZ" smtClean="0"/>
              <a:pPr/>
              <a:t>4</a:t>
            </a:fld>
            <a:endParaRPr lang="en-NZ"/>
          </a:p>
        </p:txBody>
      </p:sp>
    </p:spTree>
    <p:extLst>
      <p:ext uri="{BB962C8B-B14F-4D97-AF65-F5344CB8AC3E}">
        <p14:creationId xmlns:p14="http://schemas.microsoft.com/office/powerpoint/2010/main" val="429061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kern="1200" baseline="0" dirty="0" smtClean="0">
              <a:solidFill>
                <a:schemeClr val="tx1"/>
              </a:solidFill>
              <a:effectLst/>
              <a:latin typeface="+mn-lt"/>
              <a:ea typeface="+mn-ea"/>
              <a:cs typeface="+mn-cs"/>
            </a:endParaRPr>
          </a:p>
          <a:p>
            <a:r>
              <a:rPr lang="en-US" sz="1200" u="sng" kern="1200" baseline="0" dirty="0" smtClean="0">
                <a:solidFill>
                  <a:schemeClr val="tx1"/>
                </a:solidFill>
                <a:effectLst/>
                <a:latin typeface="+mn-lt"/>
                <a:ea typeface="+mn-ea"/>
                <a:cs typeface="+mn-cs"/>
              </a:rPr>
              <a:t>Timeframes</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For those of you not familiar with where we are at in the policy cycle – here are the broad timeframes for this work.</a:t>
            </a:r>
          </a:p>
          <a:p>
            <a:pPr marL="171450" indent="-171450">
              <a:buFont typeface="Arial" panose="020B0604020202020204" pitchFamily="34" charset="0"/>
              <a:buChar char="•"/>
            </a:pPr>
            <a:r>
              <a:rPr lang="en-NZ" baseline="0" dirty="0" smtClean="0"/>
              <a:t>We will work to release a final GPS in the middle of this year. This should give you enough time to reflect the GPS in your local plans</a:t>
            </a:r>
          </a:p>
          <a:p>
            <a:pPr marL="171450" indent="-171450">
              <a:buFont typeface="Arial" panose="020B0604020202020204" pitchFamily="34" charset="0"/>
              <a:buChar char="•"/>
            </a:pPr>
            <a:r>
              <a:rPr lang="en-NZ" baseline="0" dirty="0" smtClean="0"/>
              <a:t>Continuous programmes of work aren’t due to Waka Kotahi for prioritisation until December 2020 </a:t>
            </a:r>
          </a:p>
          <a:p>
            <a:pPr marL="171450" indent="-171450">
              <a:buFont typeface="Arial" panose="020B0604020202020204" pitchFamily="34" charset="0"/>
              <a:buChar char="•"/>
            </a:pPr>
            <a:r>
              <a:rPr lang="en-NZ" baseline="0" dirty="0" smtClean="0"/>
              <a:t>Final RLTPs aren’t due to be submitted to them until 30 April 2021, a few months before GPS 2021 comes into effect.</a:t>
            </a:r>
            <a:endParaRPr lang="en-NZ" dirty="0" smtClean="0"/>
          </a:p>
          <a:p>
            <a:endParaRPr lang="en-NZ" baseline="0" dirty="0" smtClean="0"/>
          </a:p>
          <a:p>
            <a:r>
              <a:rPr lang="en-US" sz="1200" kern="1200" baseline="0" dirty="0" smtClean="0">
                <a:solidFill>
                  <a:schemeClr val="tx1"/>
                </a:solidFill>
                <a:effectLst/>
                <a:latin typeface="+mn-lt"/>
                <a:ea typeface="+mn-ea"/>
                <a:cs typeface="+mn-cs"/>
              </a:rPr>
              <a:t>We took on board your feedback from the last GPS cycle at our roadshows in March and April 2019:</a:t>
            </a:r>
          </a:p>
          <a:p>
            <a:endParaRPr lang="en-US" sz="120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kern="1200" baseline="0" dirty="0" smtClean="0">
                <a:solidFill>
                  <a:schemeClr val="tx1"/>
                </a:solidFill>
                <a:effectLst/>
                <a:latin typeface="+mn-lt"/>
                <a:ea typeface="+mn-ea"/>
                <a:cs typeface="+mn-cs"/>
              </a:rPr>
              <a:t>Some people told us that GPS 2018 wasn’t released early enough and there was general support for not progressing a second stage GPS 2018. We recognise that local government needs sufficient time to absorb the GPS to reflect it in their plans. So we have been working with the Minister and Waka </a:t>
            </a:r>
            <a:r>
              <a:rPr lang="en-NZ" sz="1200" kern="1200" baseline="0" dirty="0" err="1" smtClean="0">
                <a:solidFill>
                  <a:schemeClr val="tx1"/>
                </a:solidFill>
                <a:effectLst/>
                <a:latin typeface="+mn-lt"/>
                <a:ea typeface="+mn-ea"/>
                <a:cs typeface="+mn-cs"/>
              </a:rPr>
              <a:t>Kotahi</a:t>
            </a:r>
            <a:r>
              <a:rPr lang="en-NZ" sz="1200" kern="1200" baseline="0" dirty="0" smtClean="0">
                <a:solidFill>
                  <a:schemeClr val="tx1"/>
                </a:solidFill>
                <a:effectLst/>
                <a:latin typeface="+mn-lt"/>
                <a:ea typeface="+mn-ea"/>
                <a:cs typeface="+mn-cs"/>
              </a:rPr>
              <a:t> on the draft GPS 2021 since the middle of last year. The Minister decided a second stage GPS wasn’t necessary, as GPS 2018 was already a big change for the sector. ‘Second stage’ issues are instead covered in GPS 2021. We are aiming for a final GPS well ahead of when it’s due to be implemented. </a:t>
            </a:r>
            <a:br>
              <a:rPr lang="en-NZ" sz="1200" kern="1200" baseline="0" dirty="0" smtClean="0">
                <a:solidFill>
                  <a:schemeClr val="tx1"/>
                </a:solidFill>
                <a:effectLst/>
                <a:latin typeface="+mn-lt"/>
                <a:ea typeface="+mn-ea"/>
                <a:cs typeface="+mn-cs"/>
              </a:rPr>
            </a:br>
            <a:endParaRPr lang="en-NZ" sz="120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kern="1200" baseline="0" dirty="0" smtClean="0">
                <a:solidFill>
                  <a:schemeClr val="tx1"/>
                </a:solidFill>
                <a:effectLst/>
                <a:latin typeface="+mn-lt"/>
                <a:ea typeface="+mn-ea"/>
                <a:cs typeface="+mn-cs"/>
              </a:rPr>
              <a:t>As mentioned, we have sought to match funding and ambition in this GPS. </a:t>
            </a:r>
            <a:br>
              <a:rPr lang="en-NZ" sz="1200" kern="1200" baseline="0" dirty="0" smtClean="0">
                <a:solidFill>
                  <a:schemeClr val="tx1"/>
                </a:solidFill>
                <a:effectLst/>
                <a:latin typeface="+mn-lt"/>
                <a:ea typeface="+mn-ea"/>
                <a:cs typeface="+mn-cs"/>
              </a:rPr>
            </a:br>
            <a:endParaRPr lang="en-NZ" sz="1200" kern="1200" dirty="0" smtClean="0">
              <a:solidFill>
                <a:schemeClr val="tx1"/>
              </a:solidFill>
              <a:effectLst/>
              <a:latin typeface="+mn-lt"/>
              <a:ea typeface="+mn-ea"/>
              <a:cs typeface="+mn-cs"/>
            </a:endParaRPr>
          </a:p>
          <a:p>
            <a:r>
              <a:rPr lang="en-NZ" sz="1200" kern="1200" baseline="0" dirty="0" smtClean="0">
                <a:solidFill>
                  <a:schemeClr val="tx1"/>
                </a:solidFill>
                <a:effectLst/>
                <a:latin typeface="+mn-lt"/>
                <a:ea typeface="+mn-ea"/>
                <a:cs typeface="+mn-cs"/>
              </a:rPr>
              <a:t>3.   We have also tried to improve the structure of the document and make it clearer and easier to use.</a:t>
            </a:r>
          </a:p>
          <a:p>
            <a:endParaRPr lang="en-NZ" dirty="0" smtClean="0"/>
          </a:p>
          <a:p>
            <a:pPr marL="171450" lvl="0" indent="-171450">
              <a:buFont typeface="Arial" panose="020B0604020202020204" pitchFamily="34" charset="0"/>
              <a:buChar char="•"/>
            </a:pPr>
            <a:endParaRPr lang="en-NZ" baseline="0" dirty="0" smtClean="0"/>
          </a:p>
          <a:p>
            <a:endParaRPr lang="en-NZ" b="0" u="sng"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5</a:t>
            </a:fld>
            <a:endParaRPr lang="en-NZ"/>
          </a:p>
        </p:txBody>
      </p:sp>
    </p:spTree>
    <p:extLst>
      <p:ext uri="{BB962C8B-B14F-4D97-AF65-F5344CB8AC3E}">
        <p14:creationId xmlns:p14="http://schemas.microsoft.com/office/powerpoint/2010/main" val="139473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NZ" b="1" dirty="0" smtClean="0"/>
          </a:p>
          <a:p>
            <a:r>
              <a:rPr lang="en-NZ" b="1" dirty="0" smtClean="0"/>
              <a:t>The role of the Ministry</a:t>
            </a:r>
          </a:p>
          <a:p>
            <a:pPr marL="171450" indent="-171450">
              <a:buFont typeface="Arial" panose="020B0604020202020204" pitchFamily="34" charset="0"/>
              <a:buChar char="•"/>
            </a:pPr>
            <a:endParaRPr lang="en-NZ" b="0" dirty="0" smtClean="0"/>
          </a:p>
          <a:p>
            <a:pPr marL="171450" indent="-171450">
              <a:buFont typeface="Arial" panose="020B0604020202020204" pitchFamily="34" charset="0"/>
              <a:buChar char="•"/>
            </a:pPr>
            <a:r>
              <a:rPr lang="en-NZ" b="0" dirty="0" smtClean="0"/>
              <a:t>We are the Government’s system lead on transport</a:t>
            </a:r>
          </a:p>
          <a:p>
            <a:pPr marL="171450" indent="-171450">
              <a:buFont typeface="Arial" panose="020B0604020202020204" pitchFamily="34" charset="0"/>
              <a:buChar char="•"/>
            </a:pPr>
            <a:r>
              <a:rPr lang="en-NZ" b="0" dirty="0" smtClean="0"/>
              <a:t>We work to consider the long term outcomes for the entire transport system</a:t>
            </a:r>
          </a:p>
          <a:p>
            <a:pPr marL="171450" indent="-171450">
              <a:buFont typeface="Arial" panose="020B0604020202020204" pitchFamily="34" charset="0"/>
              <a:buChar char="•"/>
            </a:pPr>
            <a:r>
              <a:rPr lang="en-NZ" b="0" dirty="0" smtClean="0"/>
              <a:t>These</a:t>
            </a:r>
            <a:r>
              <a:rPr lang="en-NZ" b="0" baseline="0" dirty="0" smtClean="0"/>
              <a:t> outcomes are described in the Transport Outcomes Framework which applies the Living Standards Framework to the transport system</a:t>
            </a:r>
          </a:p>
          <a:p>
            <a:pPr marL="171450" indent="-171450">
              <a:buFontTx/>
              <a:buChar char="-"/>
            </a:pPr>
            <a:endParaRPr lang="en-NZ" b="1" baseline="0" dirty="0" smtClean="0"/>
          </a:p>
          <a:p>
            <a:endParaRPr lang="en-NZ" b="1" dirty="0" smtClean="0"/>
          </a:p>
          <a:p>
            <a:r>
              <a:rPr lang="en-NZ" sz="1200" kern="1200" dirty="0" smtClean="0">
                <a:solidFill>
                  <a:schemeClr val="tx1"/>
                </a:solidFill>
                <a:effectLst/>
                <a:latin typeface="+mn-lt"/>
                <a:ea typeface="+mn-ea"/>
                <a:cs typeface="+mn-cs"/>
              </a:rPr>
              <a:t>This applies to the</a:t>
            </a:r>
            <a:r>
              <a:rPr lang="en-NZ" sz="1200" kern="1200" baseline="0" dirty="0" smtClean="0">
                <a:solidFill>
                  <a:schemeClr val="tx1"/>
                </a:solidFill>
                <a:effectLst/>
                <a:latin typeface="+mn-lt"/>
                <a:ea typeface="+mn-ea"/>
                <a:cs typeface="+mn-cs"/>
              </a:rPr>
              <a:t> whole sector, not just land transport, so the Framework is underpinned by the essential principle of mode neutrality. This means that all t</a:t>
            </a:r>
            <a:r>
              <a:rPr lang="en-NZ" sz="1200" kern="1200" dirty="0" smtClean="0">
                <a:solidFill>
                  <a:schemeClr val="tx1"/>
                </a:solidFill>
                <a:effectLst/>
                <a:latin typeface="+mn-lt"/>
                <a:ea typeface="+mn-ea"/>
                <a:cs typeface="+mn-cs"/>
              </a:rPr>
              <a:t>ransport modes need to be considered when planning, regulating and funding transport, and basing decisions on delivering positive social, economic, and environmental outcomes. </a:t>
            </a:r>
            <a:endParaRPr lang="en-NZ" sz="1200" kern="1200" baseline="0" dirty="0" smtClean="0">
              <a:solidFill>
                <a:schemeClr val="tx1"/>
              </a:solidFill>
              <a:effectLst/>
              <a:latin typeface="+mn-lt"/>
              <a:ea typeface="+mn-ea"/>
              <a:cs typeface="+mn-cs"/>
            </a:endParaRPr>
          </a:p>
          <a:p>
            <a:endParaRPr lang="en-NZ" sz="1200" kern="1200" baseline="0" dirty="0" smtClean="0">
              <a:solidFill>
                <a:schemeClr val="tx1"/>
              </a:solidFill>
              <a:effectLst/>
              <a:latin typeface="+mn-lt"/>
              <a:ea typeface="+mn-ea"/>
              <a:cs typeface="+mn-cs"/>
            </a:endParaRPr>
          </a:p>
          <a:p>
            <a:r>
              <a:rPr lang="en-NZ" sz="1200" kern="1200" baseline="0" dirty="0" smtClean="0">
                <a:solidFill>
                  <a:schemeClr val="tx1"/>
                </a:solidFill>
                <a:effectLst/>
                <a:latin typeface="+mn-lt"/>
                <a:ea typeface="+mn-ea"/>
                <a:cs typeface="+mn-cs"/>
              </a:rPr>
              <a:t>When GPS 2018 was written this Framework was still being developed, so a lot of people asked how the Transport Outcomes Framework and the GPS related. Whilst the Transport Outcomes Framework was developed by the Ministry, the Minister of Transport releases the GPS. In this draft, we have reflected which of the transport outcomes will be progressed by the Minister’s GPS priorities. </a:t>
            </a:r>
          </a:p>
          <a:p>
            <a:endParaRPr lang="en-NZ" sz="1200" kern="1200" baseline="0" dirty="0" smtClean="0">
              <a:solidFill>
                <a:schemeClr val="tx1"/>
              </a:solidFill>
              <a:effectLst/>
              <a:latin typeface="+mn-lt"/>
              <a:ea typeface="+mn-ea"/>
              <a:cs typeface="+mn-cs"/>
            </a:endParaRPr>
          </a:p>
          <a:p>
            <a:r>
              <a:rPr lang="en-NZ" sz="1200" kern="1200" baseline="0" dirty="0" smtClean="0">
                <a:solidFill>
                  <a:schemeClr val="tx1"/>
                </a:solidFill>
                <a:effectLst/>
                <a:latin typeface="+mn-lt"/>
                <a:ea typeface="+mn-ea"/>
                <a:cs typeface="+mn-cs"/>
              </a:rPr>
              <a:t>This is just one of the changes we made in response to your feedback. </a:t>
            </a:r>
          </a:p>
          <a:p>
            <a:endParaRPr lang="en-NZ"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NZ" baseline="0" dirty="0" smtClean="0"/>
              <a:t>Now that’s enough context, onto the headlines for GPS 2021.</a:t>
            </a:r>
          </a:p>
          <a:p>
            <a:endParaRPr lang="en-NZ"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4119B0-6B3E-4C53-B13A-B387ED20D80A}" type="slidenum">
              <a:rPr lang="en-NZ" smtClean="0"/>
              <a:pPr/>
              <a:t>6</a:t>
            </a:fld>
            <a:endParaRPr lang="en-NZ"/>
          </a:p>
        </p:txBody>
      </p:sp>
    </p:spTree>
    <p:extLst>
      <p:ext uri="{BB962C8B-B14F-4D97-AF65-F5344CB8AC3E}">
        <p14:creationId xmlns:p14="http://schemas.microsoft.com/office/powerpoint/2010/main" val="122045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7</a:t>
            </a:fld>
            <a:endParaRPr lang="en-NZ"/>
          </a:p>
        </p:txBody>
      </p:sp>
    </p:spTree>
    <p:extLst>
      <p:ext uri="{BB962C8B-B14F-4D97-AF65-F5344CB8AC3E}">
        <p14:creationId xmlns:p14="http://schemas.microsoft.com/office/powerpoint/2010/main" val="381968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Before we jump into GPS 2021 – there are five things to know:</a:t>
            </a:r>
            <a:endParaRPr lang="en-NZ" baseline="0" dirty="0" smtClean="0"/>
          </a:p>
          <a:p>
            <a:endParaRPr lang="en-US" sz="1200" kern="1200" baseline="0" dirty="0" smtClean="0">
              <a:solidFill>
                <a:schemeClr val="tx1"/>
              </a:solidFill>
              <a:effectLst/>
              <a:latin typeface="+mn-lt"/>
              <a:ea typeface="+mn-ea"/>
              <a:cs typeface="+mn-cs"/>
            </a:endParaRPr>
          </a:p>
          <a:p>
            <a:pPr marL="342900" lvl="0" indent="-342900">
              <a:lnSpc>
                <a:spcPct val="200000"/>
              </a:lnSpc>
              <a:buFont typeface="+mj-lt"/>
              <a:buAutoNum type="arabicPeriod"/>
            </a:pPr>
            <a:r>
              <a:rPr lang="en-NZ" b="1" dirty="0" smtClean="0">
                <a:solidFill>
                  <a:schemeClr val="tx1"/>
                </a:solidFill>
              </a:rPr>
              <a:t>The</a:t>
            </a:r>
            <a:r>
              <a:rPr lang="en-NZ" b="1" baseline="0" dirty="0" smtClean="0">
                <a:solidFill>
                  <a:schemeClr val="tx1"/>
                </a:solidFill>
              </a:rPr>
              <a:t> draft is released for engagement to give the Minister an opportunity to consider your views before finalising it. We also want to hear whether you understand the document and find it usable. </a:t>
            </a:r>
            <a:endParaRPr lang="en-NZ" b="1" dirty="0" smtClean="0">
              <a:solidFill>
                <a:schemeClr val="tx1"/>
              </a:solidFill>
            </a:endParaRPr>
          </a:p>
          <a:p>
            <a:pPr marL="342900" lvl="0" indent="-342900">
              <a:lnSpc>
                <a:spcPct val="200000"/>
              </a:lnSpc>
              <a:buFont typeface="+mj-lt"/>
              <a:buAutoNum type="arabicPeriod"/>
            </a:pPr>
            <a:endParaRPr lang="en-NZ" b="0" dirty="0" smtClean="0">
              <a:solidFill>
                <a:schemeClr val="tx1"/>
              </a:solidFill>
            </a:endParaRPr>
          </a:p>
          <a:p>
            <a:pPr marL="342900" lvl="0" indent="-342900">
              <a:lnSpc>
                <a:spcPct val="200000"/>
              </a:lnSpc>
              <a:buFont typeface="+mj-lt"/>
              <a:buAutoNum type="arabicPeriod"/>
            </a:pPr>
            <a:r>
              <a:rPr lang="en-NZ" b="1" dirty="0" smtClean="0">
                <a:solidFill>
                  <a:schemeClr val="tx1"/>
                </a:solidFill>
              </a:rPr>
              <a:t>The</a:t>
            </a:r>
            <a:r>
              <a:rPr lang="en-NZ" b="1" baseline="0" dirty="0" smtClean="0">
                <a:solidFill>
                  <a:schemeClr val="tx1"/>
                </a:solidFill>
              </a:rPr>
              <a:t> strategic direction builds on that of GPS 2018 - focusing on more specific priorities. </a:t>
            </a:r>
            <a:br>
              <a:rPr lang="en-NZ" b="1" baseline="0" dirty="0" smtClean="0">
                <a:solidFill>
                  <a:schemeClr val="tx1"/>
                </a:solidFill>
              </a:rPr>
            </a:br>
            <a:endParaRPr lang="en-NZ" b="1" dirty="0" smtClean="0">
              <a:solidFill>
                <a:schemeClr val="tx1"/>
              </a:solidFill>
            </a:endParaRPr>
          </a:p>
          <a:p>
            <a:pPr marL="342900" lvl="0" indent="-342900">
              <a:lnSpc>
                <a:spcPct val="200000"/>
              </a:lnSpc>
              <a:buFont typeface="+mj-lt"/>
              <a:buAutoNum type="arabicPeriod"/>
            </a:pPr>
            <a:r>
              <a:rPr lang="en-NZ" b="1" dirty="0" smtClean="0">
                <a:solidFill>
                  <a:schemeClr val="tx1"/>
                </a:solidFill>
              </a:rPr>
              <a:t>There are four new activity classes:</a:t>
            </a:r>
          </a:p>
          <a:p>
            <a:pPr marL="800100" lvl="1" indent="-342900">
              <a:lnSpc>
                <a:spcPct val="200000"/>
              </a:lnSpc>
              <a:buFont typeface="+mj-lt"/>
              <a:buAutoNum type="arabicPeriod"/>
            </a:pPr>
            <a:r>
              <a:rPr lang="en-NZ" b="0" dirty="0" smtClean="0">
                <a:solidFill>
                  <a:schemeClr val="tx1"/>
                </a:solidFill>
              </a:rPr>
              <a:t>Road to Zero</a:t>
            </a:r>
            <a:r>
              <a:rPr lang="en-NZ" b="0" baseline="0" dirty="0" smtClean="0">
                <a:solidFill>
                  <a:schemeClr val="tx1"/>
                </a:solidFill>
              </a:rPr>
              <a:t> brings the safety related activity classes together to invest for a 40% reduction in road deaths and serious injuries</a:t>
            </a:r>
          </a:p>
          <a:p>
            <a:pPr marL="800100" lvl="1" indent="-342900">
              <a:lnSpc>
                <a:spcPct val="200000"/>
              </a:lnSpc>
              <a:buFont typeface="+mj-lt"/>
              <a:buAutoNum type="arabicPeriod"/>
            </a:pPr>
            <a:r>
              <a:rPr lang="en-NZ" b="0" baseline="0" dirty="0" smtClean="0">
                <a:solidFill>
                  <a:schemeClr val="tx1"/>
                </a:solidFill>
              </a:rPr>
              <a:t>Public transport has been split into services and infrastructure activity classes</a:t>
            </a:r>
          </a:p>
          <a:p>
            <a:pPr marL="800100" lvl="1" indent="-342900">
              <a:lnSpc>
                <a:spcPct val="200000"/>
              </a:lnSpc>
              <a:buFont typeface="+mj-lt"/>
              <a:buAutoNum type="arabicPeriod"/>
            </a:pPr>
            <a:r>
              <a:rPr lang="en-NZ" b="0" baseline="0" dirty="0" smtClean="0">
                <a:solidFill>
                  <a:schemeClr val="tx1"/>
                </a:solidFill>
              </a:rPr>
              <a:t>The Coastal Shipping activity class will support New Zealand coastal shipping and explore opportunities for improvement</a:t>
            </a:r>
          </a:p>
          <a:p>
            <a:pPr marL="800100" lvl="1" indent="-342900">
              <a:lnSpc>
                <a:spcPct val="200000"/>
              </a:lnSpc>
              <a:buFont typeface="+mj-lt"/>
              <a:buAutoNum type="arabicPeriod"/>
            </a:pPr>
            <a:r>
              <a:rPr lang="en-NZ" b="0" baseline="0" dirty="0" smtClean="0">
                <a:solidFill>
                  <a:schemeClr val="tx1"/>
                </a:solidFill>
              </a:rPr>
              <a:t>The Rail Network activity class will be used to implement the Rail Plan by providing funding to </a:t>
            </a:r>
            <a:r>
              <a:rPr lang="en-NZ" b="0" baseline="0" dirty="0" err="1" smtClean="0">
                <a:solidFill>
                  <a:schemeClr val="tx1"/>
                </a:solidFill>
              </a:rPr>
              <a:t>KiwiRail</a:t>
            </a:r>
            <a:r>
              <a:rPr lang="en-NZ" b="0" baseline="0" dirty="0" smtClean="0">
                <a:solidFill>
                  <a:schemeClr val="tx1"/>
                </a:solidFill>
              </a:rPr>
              <a:t> to maintain and renew the national rail network.</a:t>
            </a:r>
            <a:endParaRPr lang="en-NZ" dirty="0" smtClean="0">
              <a:solidFill>
                <a:schemeClr val="tx1"/>
              </a:solidFill>
            </a:endParaRPr>
          </a:p>
          <a:p>
            <a:pPr marL="342900" lvl="0" indent="-342900">
              <a:lnSpc>
                <a:spcPct val="200000"/>
              </a:lnSpc>
              <a:buFont typeface="+mj-lt"/>
              <a:buAutoNum type="arabicPeriod"/>
            </a:pPr>
            <a:endParaRPr lang="en-NZ" dirty="0" smtClean="0">
              <a:solidFill>
                <a:schemeClr val="tx1"/>
              </a:solidFill>
            </a:endParaRPr>
          </a:p>
          <a:p>
            <a:pPr marL="342900" lvl="0" indent="-342900">
              <a:lnSpc>
                <a:spcPct val="200000"/>
              </a:lnSpc>
              <a:buFont typeface="+mj-lt"/>
              <a:buAutoNum type="arabicPeriod"/>
            </a:pPr>
            <a:r>
              <a:rPr lang="en-NZ" dirty="0" smtClean="0">
                <a:solidFill>
                  <a:schemeClr val="tx1"/>
                </a:solidFill>
              </a:rPr>
              <a:t>Rail and coastal</a:t>
            </a:r>
            <a:r>
              <a:rPr lang="en-NZ" baseline="0" dirty="0" smtClean="0">
                <a:solidFill>
                  <a:schemeClr val="tx1"/>
                </a:solidFill>
              </a:rPr>
              <a:t> shipping have been brought into GPS 2021, as trailed in GPS 2018. They will receive small contributions from the NLTF. Ultimately, we want these modes to be competitive to offer a truly mode neutral transport system, and the best solutions can be chosen - not hampered by current transport network.</a:t>
            </a:r>
            <a:endParaRPr lang="en-NZ" dirty="0" smtClean="0">
              <a:solidFill>
                <a:schemeClr val="tx1"/>
              </a:solidFill>
            </a:endParaRPr>
          </a:p>
          <a:p>
            <a:pPr marL="0" lvl="0" indent="0">
              <a:lnSpc>
                <a:spcPct val="200000"/>
              </a:lnSpc>
              <a:buFont typeface="+mj-lt"/>
              <a:buNone/>
            </a:pPr>
            <a:endParaRPr lang="en-NZ" dirty="0" smtClean="0">
              <a:solidFill>
                <a:schemeClr val="tx1"/>
              </a:solidFill>
            </a:endParaRPr>
          </a:p>
          <a:p>
            <a:pPr marL="0" lvl="0" indent="0">
              <a:lnSpc>
                <a:spcPct val="200000"/>
              </a:lnSpc>
              <a:buFont typeface="+mj-lt"/>
              <a:buNone/>
            </a:pPr>
            <a:endParaRPr lang="en-NZ" dirty="0" smtClean="0"/>
          </a:p>
          <a:p>
            <a:endParaRPr lang="en-NZ" sz="1200" kern="1200" baseline="0" dirty="0" smtClean="0">
              <a:solidFill>
                <a:schemeClr val="tx1"/>
              </a:solidFill>
              <a:effectLst/>
              <a:latin typeface="+mn-lt"/>
              <a:ea typeface="+mn-ea"/>
              <a:cs typeface="+mn-cs"/>
            </a:endParaRPr>
          </a:p>
          <a:p>
            <a:endParaRPr lang="en-NZ" sz="1200" kern="1200" baseline="0" dirty="0" smtClean="0">
              <a:solidFill>
                <a:schemeClr val="tx1"/>
              </a:solidFill>
              <a:effectLst/>
              <a:latin typeface="+mn-lt"/>
              <a:ea typeface="+mn-ea"/>
              <a:cs typeface="+mn-cs"/>
            </a:endParaRPr>
          </a:p>
          <a:p>
            <a:endParaRPr lang="en-NZ" dirty="0" smtClean="0"/>
          </a:p>
          <a:p>
            <a:endParaRPr lang="en-NZ" b="1"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8</a:t>
            </a:fld>
            <a:endParaRPr lang="en-NZ"/>
          </a:p>
        </p:txBody>
      </p:sp>
    </p:spTree>
    <p:extLst>
      <p:ext uri="{BB962C8B-B14F-4D97-AF65-F5344CB8AC3E}">
        <p14:creationId xmlns:p14="http://schemas.microsoft.com/office/powerpoint/2010/main" val="49847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NZ" dirty="0" smtClean="0"/>
              <a:t>Building on GPS 2018, GPS 2021 has four strategic priorities.</a:t>
            </a:r>
          </a:p>
          <a:p>
            <a:endParaRPr lang="en-NZ" dirty="0" smtClean="0"/>
          </a:p>
          <a:p>
            <a:r>
              <a:rPr lang="en-NZ" b="1" dirty="0" smtClean="0"/>
              <a:t>Safety</a:t>
            </a:r>
          </a:p>
          <a:p>
            <a:endParaRPr lang="en-NZ" baseline="0" dirty="0" smtClean="0"/>
          </a:p>
          <a:p>
            <a:pPr marL="171450" indent="-171450">
              <a:buFont typeface="Arial" panose="020B0604020202020204" pitchFamily="34" charset="0"/>
              <a:buChar char="•"/>
            </a:pPr>
            <a:r>
              <a:rPr lang="en-NZ" baseline="0" dirty="0" smtClean="0"/>
              <a:t>Safety has the same ethos as 2018, but refreshed to reflect the new road safety strategy - Road to Zero. </a:t>
            </a:r>
          </a:p>
          <a:p>
            <a:pPr marL="171450" indent="-171450">
              <a:buFont typeface="Arial" panose="020B0604020202020204" pitchFamily="34" charset="0"/>
              <a:buChar char="•"/>
            </a:pPr>
            <a:r>
              <a:rPr lang="en-NZ" baseline="0" dirty="0" smtClean="0"/>
              <a:t>Under this we expect to see a reduction in deaths and serious injuries, ultimately this will be a 40% reduction by 2030. </a:t>
            </a:r>
          </a:p>
          <a:p>
            <a:pPr marL="171450" indent="-171450">
              <a:buFont typeface="Arial" panose="020B0604020202020204" pitchFamily="34" charset="0"/>
              <a:buChar char="•"/>
            </a:pPr>
            <a:r>
              <a:rPr lang="en-NZ" baseline="0" dirty="0" smtClean="0"/>
              <a:t>As explained in the Road to Zero document there will also be improvements to footpaths, bike paths and - under rail investment - level crossings.</a:t>
            </a:r>
          </a:p>
          <a:p>
            <a:pPr marL="171450" indent="-171450">
              <a:buFont typeface="Arial" panose="020B0604020202020204" pitchFamily="34" charset="0"/>
              <a:buChar char="•"/>
            </a:pPr>
            <a:endParaRPr lang="en-NZ" baseline="0" dirty="0" smtClean="0"/>
          </a:p>
          <a:p>
            <a:pPr marL="171450" indent="-171450">
              <a:buFont typeface="Arial" panose="020B0604020202020204" pitchFamily="34" charset="0"/>
              <a:buChar char="•"/>
            </a:pPr>
            <a:endParaRPr lang="en-NZ" baseline="0" dirty="0" smtClean="0"/>
          </a:p>
          <a:p>
            <a:pPr marL="0" indent="0">
              <a:buFont typeface="Arial" panose="020B0604020202020204" pitchFamily="34" charset="0"/>
              <a:buNone/>
            </a:pPr>
            <a:r>
              <a:rPr lang="en-NZ" b="1" baseline="0" dirty="0" smtClean="0"/>
              <a:t>Better Travel Options</a:t>
            </a:r>
          </a:p>
          <a:p>
            <a:pPr marL="0" indent="0">
              <a:buFont typeface="+mj-lt"/>
              <a:buNone/>
            </a:pPr>
            <a:endParaRPr lang="en-NZ" baseline="0" dirty="0" smtClean="0"/>
          </a:p>
          <a:p>
            <a:pPr marL="171450" indent="-171450">
              <a:buFont typeface="Arial" panose="020B0604020202020204" pitchFamily="34" charset="0"/>
              <a:buChar char="•"/>
            </a:pPr>
            <a:r>
              <a:rPr lang="en-NZ" baseline="0" dirty="0" smtClean="0"/>
              <a:t>We unpacked Access from GPS 2018 so that one priority covers access for people, and the other covers business/freight access.</a:t>
            </a:r>
          </a:p>
          <a:p>
            <a:pPr marL="171450" indent="-171450">
              <a:buFont typeface="Arial" panose="020B0604020202020204" pitchFamily="34" charset="0"/>
              <a:buChar char="•"/>
            </a:pPr>
            <a:r>
              <a:rPr lang="en-NZ" baseline="0" dirty="0" smtClean="0"/>
              <a:t>Under Better Transport Options, you’ll find continued support for towns and cities being developed in a way that means car journeys aren’t the first and only choice to get to where you need to go. </a:t>
            </a:r>
          </a:p>
          <a:p>
            <a:pPr marL="171450" indent="-171450">
              <a:buFont typeface="Arial" panose="020B0604020202020204" pitchFamily="34" charset="0"/>
              <a:buChar char="•"/>
            </a:pPr>
            <a:r>
              <a:rPr lang="en-NZ" baseline="0" dirty="0" smtClean="0"/>
              <a:t>We expect more trips by 2031 to be made by public transport and active modes as a result of investment under this priority. </a:t>
            </a:r>
          </a:p>
          <a:p>
            <a:pPr marL="171450" indent="-171450">
              <a:buFont typeface="Arial" panose="020B0604020202020204" pitchFamily="34" charset="0"/>
              <a:buChar char="•"/>
            </a:pPr>
            <a:r>
              <a:rPr lang="en-NZ" baseline="0" dirty="0" smtClean="0"/>
              <a:t>This in turn should reduce greenhouse gas emissions, and air and noise pollution. </a:t>
            </a:r>
          </a:p>
          <a:p>
            <a:pPr marL="171450" indent="-171450">
              <a:buFont typeface="Arial" panose="020B0604020202020204" pitchFamily="34" charset="0"/>
              <a:buChar char="•"/>
            </a:pPr>
            <a:r>
              <a:rPr lang="en-NZ" baseline="0" dirty="0" smtClean="0"/>
              <a:t>As you know Government has already announced two large programmes that fall under this priority – the Auckland Transport Alignment Project and Let’s Get Wellington Moving. </a:t>
            </a:r>
          </a:p>
          <a:p>
            <a:pPr marL="171450" indent="-171450">
              <a:buFont typeface="Arial" panose="020B0604020202020204" pitchFamily="34" charset="0"/>
              <a:buChar char="•"/>
            </a:pPr>
            <a:r>
              <a:rPr lang="en-NZ" baseline="0" dirty="0" smtClean="0"/>
              <a:t>We also expect to see progress on mode shift plans in the next four high growth urban areas. </a:t>
            </a:r>
          </a:p>
          <a:p>
            <a:pPr marL="171450" indent="-171450">
              <a:buFont typeface="Arial" panose="020B0604020202020204" pitchFamily="34" charset="0"/>
              <a:buChar char="•"/>
            </a:pPr>
            <a:endParaRPr lang="en-NZ" baseline="0" dirty="0" smtClean="0"/>
          </a:p>
          <a:p>
            <a:pPr marL="0" indent="0">
              <a:buFont typeface="Arial" panose="020B0604020202020204" pitchFamily="34" charset="0"/>
              <a:buNone/>
            </a:pPr>
            <a:r>
              <a:rPr lang="en-NZ" b="1" baseline="0" dirty="0" smtClean="0"/>
              <a:t>Improving Freight Connections </a:t>
            </a:r>
          </a:p>
          <a:p>
            <a:pPr marL="0" indent="0">
              <a:buFont typeface="+mj-lt"/>
              <a:buNone/>
            </a:pPr>
            <a:endParaRPr lang="en-NZ" baseline="0" dirty="0" smtClean="0"/>
          </a:p>
          <a:p>
            <a:pPr marL="171450" indent="-171450">
              <a:buFont typeface="Arial" panose="020B0604020202020204" pitchFamily="34" charset="0"/>
              <a:buChar char="•"/>
            </a:pPr>
            <a:r>
              <a:rPr lang="en-NZ" baseline="0" dirty="0" smtClean="0"/>
              <a:t>Under Improving Freight Connections, we’re reinforcing the commitment to making sure freight routes are more reliable and resilient, to enable primary produce to be transported to where it needs to go, when it’s supposed to and undamaged by road conditions. </a:t>
            </a:r>
          </a:p>
          <a:p>
            <a:pPr marL="171450" indent="-171450">
              <a:buFont typeface="Arial" panose="020B0604020202020204" pitchFamily="34" charset="0"/>
              <a:buChar char="•"/>
            </a:pPr>
            <a:r>
              <a:rPr lang="en-NZ" baseline="0" dirty="0" smtClean="0"/>
              <a:t>Government has already announced it’s commitment to resilient and reliable rail and taking the rail freight network out of managed decline. This fits within the Improving Freight Connections strategic priority to keep rail as a viable option for transporting freight.  </a:t>
            </a:r>
          </a:p>
          <a:p>
            <a:pPr marL="171450" indent="-171450">
              <a:buFont typeface="Arial" panose="020B0604020202020204" pitchFamily="34" charset="0"/>
              <a:buChar char="•"/>
            </a:pPr>
            <a:r>
              <a:rPr lang="en-NZ" baseline="0" dirty="0" smtClean="0"/>
              <a:t>Under this priority we’ll also explore whether more use can be made of coastal shipping to move freight, as a first choice but also as an alternative route when our resilience is tested. </a:t>
            </a:r>
          </a:p>
          <a:p>
            <a:pPr marL="171450" indent="-171450">
              <a:buFont typeface="Arial" panose="020B0604020202020204" pitchFamily="34" charset="0"/>
              <a:buChar char="•"/>
            </a:pPr>
            <a:endParaRPr lang="en-NZ" baseline="0" dirty="0" smtClean="0"/>
          </a:p>
          <a:p>
            <a:pPr marL="0" indent="0">
              <a:buFont typeface="Arial" panose="020B0604020202020204" pitchFamily="34" charset="0"/>
              <a:buNone/>
            </a:pPr>
            <a:r>
              <a:rPr lang="en-NZ" b="1" baseline="0" dirty="0" smtClean="0"/>
              <a:t>Climate Change</a:t>
            </a:r>
          </a:p>
          <a:p>
            <a:pPr marL="171450" indent="-171450">
              <a:buFont typeface="Arial" panose="020B0604020202020204" pitchFamily="34" charset="0"/>
              <a:buChar char="•"/>
            </a:pPr>
            <a:endParaRPr lang="en-NZ" baseline="0" dirty="0" smtClean="0"/>
          </a:p>
          <a:p>
            <a:pPr marL="171450" indent="-171450">
              <a:buFont typeface="Arial" panose="020B0604020202020204" pitchFamily="34" charset="0"/>
              <a:buChar char="•"/>
            </a:pPr>
            <a:r>
              <a:rPr lang="en-NZ" baseline="0" dirty="0" smtClean="0"/>
              <a:t>In GPS 2021, the environment priority (continued from GPS 2018) is focused on Government’s commitment to tackle climate change, to contribute to meeting the objectives of the Paris Agreement on Climate Change by 2030. </a:t>
            </a:r>
          </a:p>
          <a:p>
            <a:pPr marL="171450" indent="-171450">
              <a:buFont typeface="Arial" panose="020B0604020202020204" pitchFamily="34" charset="0"/>
              <a:buChar char="•"/>
            </a:pPr>
            <a:r>
              <a:rPr lang="en-NZ" baseline="0" dirty="0" smtClean="0"/>
              <a:t>We hope to see a slower rate of climate change as a result of the investments through the other strategic priorities, primarily through changing how we use land/plan urban spaces but also through shifting how we travel – both for business and leisure.</a:t>
            </a:r>
          </a:p>
          <a:p>
            <a:pPr marL="171450" indent="-171450">
              <a:buFont typeface="Arial" panose="020B0604020202020204" pitchFamily="34" charset="0"/>
              <a:buChar char="•"/>
            </a:pPr>
            <a:r>
              <a:rPr lang="en-NZ" baseline="0" dirty="0" smtClean="0"/>
              <a:t>More direction will be given in the action plan government will create when the Climate Change Commission set the ‘budgets’ or ‘maximum targets’ for the amount of greenhouse gas emissions that can be made.</a:t>
            </a:r>
            <a:endParaRPr lang="en-NZ" dirty="0" smtClean="0"/>
          </a:p>
          <a:p>
            <a:pPr marL="0" indent="0">
              <a:buFont typeface="Arial" panose="020B0604020202020204" pitchFamily="34" charset="0"/>
              <a:buNone/>
            </a:pPr>
            <a:endParaRPr lang="en-NZ" i="1" baseline="0" dirty="0" smtClean="0"/>
          </a:p>
          <a:p>
            <a:endParaRPr lang="en-NZ" baseline="0" dirty="0" smtClean="0"/>
          </a:p>
        </p:txBody>
      </p:sp>
      <p:sp>
        <p:nvSpPr>
          <p:cNvPr id="4" name="Slide Number Placeholder 3"/>
          <p:cNvSpPr>
            <a:spLocks noGrp="1"/>
          </p:cNvSpPr>
          <p:nvPr>
            <p:ph type="sldNum" sz="quarter" idx="10"/>
          </p:nvPr>
        </p:nvSpPr>
        <p:spPr/>
        <p:txBody>
          <a:bodyPr/>
          <a:lstStyle/>
          <a:p>
            <a:fld id="{434119B0-6B3E-4C53-B13A-B387ED20D80A}" type="slidenum">
              <a:rPr lang="en-NZ" smtClean="0"/>
              <a:pPr/>
              <a:t>9</a:t>
            </a:fld>
            <a:endParaRPr lang="en-NZ"/>
          </a:p>
        </p:txBody>
      </p:sp>
    </p:spTree>
    <p:extLst>
      <p:ext uri="{BB962C8B-B14F-4D97-AF65-F5344CB8AC3E}">
        <p14:creationId xmlns:p14="http://schemas.microsoft.com/office/powerpoint/2010/main" val="259341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629" y="4956629"/>
            <a:ext cx="7772400" cy="264433"/>
          </a:xfrm>
        </p:spPr>
        <p:txBody>
          <a:bodyPr>
            <a:noAutofit/>
          </a:bodyPr>
          <a:lstStyle>
            <a:lvl1pPr algn="l">
              <a:defRPr sz="2400" b="1">
                <a:solidFill>
                  <a:schemeClr val="accent1"/>
                </a:solidFill>
                <a:latin typeface="Arial" pitchFamily="34" charset="0"/>
                <a:cs typeface="Arial" pitchFamily="34" charset="0"/>
              </a:defRPr>
            </a:lvl1pPr>
          </a:lstStyle>
          <a:p>
            <a:r>
              <a:rPr lang="en-US" smtClean="0"/>
              <a:t>Click to edit Master title style</a:t>
            </a:r>
            <a:endParaRPr lang="en-NZ" dirty="0"/>
          </a:p>
        </p:txBody>
      </p:sp>
      <p:sp>
        <p:nvSpPr>
          <p:cNvPr id="3" name="Subtitle 2"/>
          <p:cNvSpPr>
            <a:spLocks noGrp="1"/>
          </p:cNvSpPr>
          <p:nvPr>
            <p:ph type="subTitle" idx="1"/>
          </p:nvPr>
        </p:nvSpPr>
        <p:spPr>
          <a:xfrm>
            <a:off x="253999" y="5241471"/>
            <a:ext cx="7779657" cy="266700"/>
          </a:xfrm>
        </p:spPr>
        <p:txBody>
          <a:bodyPr>
            <a:normAutofit/>
          </a:bodyPr>
          <a:lstStyle>
            <a:lvl1pPr marL="0" indent="0" algn="l">
              <a:buNone/>
              <a:defRPr sz="80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pic>
        <p:nvPicPr>
          <p:cNvPr id="9" name="Picture 8" descr="Footer Logo.jpg"/>
          <p:cNvPicPr>
            <a:picLocks noChangeAspect="1"/>
          </p:cNvPicPr>
          <p:nvPr userDrawn="1"/>
        </p:nvPicPr>
        <p:blipFill>
          <a:blip r:embed="rId2" cstate="print"/>
          <a:stretch>
            <a:fillRect/>
          </a:stretch>
        </p:blipFill>
        <p:spPr>
          <a:xfrm>
            <a:off x="312275" y="4693422"/>
            <a:ext cx="1344168" cy="222504"/>
          </a:xfrm>
          <a:prstGeom prst="rect">
            <a:avLst/>
          </a:prstGeom>
        </p:spPr>
      </p:pic>
      <p:pic>
        <p:nvPicPr>
          <p:cNvPr id="6" name="Picture 2" descr="C:\Users\stewj\Pictures\MoT Star Emblem With and Without Text\MOT_Star_LR_WITH_Text large.png"/>
          <p:cNvPicPr>
            <a:picLocks noChangeAspect="1" noChangeArrowheads="1"/>
          </p:cNvPicPr>
          <p:nvPr userDrawn="1"/>
        </p:nvPicPr>
        <p:blipFill>
          <a:blip r:embed="rId3" cstate="print"/>
          <a:srcRect/>
          <a:stretch>
            <a:fillRect/>
          </a:stretch>
        </p:blipFill>
        <p:spPr bwMode="auto">
          <a:xfrm>
            <a:off x="3530601" y="-35945"/>
            <a:ext cx="6120594" cy="578689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Lime">
    <p:spTree>
      <p:nvGrpSpPr>
        <p:cNvPr id="1" name=""/>
        <p:cNvGrpSpPr/>
        <p:nvPr/>
      </p:nvGrpSpPr>
      <p:grpSpPr>
        <a:xfrm>
          <a:off x="0" y="0"/>
          <a:ext cx="0" cy="0"/>
          <a:chOff x="0" y="0"/>
          <a:chExt cx="0" cy="0"/>
        </a:xfrm>
      </p:grpSpPr>
      <p:pic>
        <p:nvPicPr>
          <p:cNvPr id="18" name="Picture 17" descr="Green Banner.jpg"/>
          <p:cNvPicPr>
            <a:picLocks noChangeAspect="1"/>
          </p:cNvPicPr>
          <p:nvPr userDrawn="1"/>
        </p:nvPicPr>
        <p:blipFill>
          <a:blip r:embed="rId2" cstate="print"/>
          <a:stretch>
            <a:fillRect/>
          </a:stretch>
        </p:blipFill>
        <p:spPr>
          <a:xfrm>
            <a:off x="-508" y="-1"/>
            <a:ext cx="6850743" cy="1078422"/>
          </a:xfrm>
          <a:prstGeom prst="rect">
            <a:avLst/>
          </a:prstGeom>
        </p:spPr>
      </p:pic>
      <p:pic>
        <p:nvPicPr>
          <p:cNvPr id="17" name="Picture 16" descr="Green Banner.jpg"/>
          <p:cNvPicPr>
            <a:picLocks noChangeAspect="1"/>
          </p:cNvPicPr>
          <p:nvPr userDrawn="1"/>
        </p:nvPicPr>
        <p:blipFill>
          <a:blip r:embed="rId2" cstate="print"/>
          <a:stretch>
            <a:fillRect/>
          </a:stretch>
        </p:blipFill>
        <p:spPr>
          <a:xfrm>
            <a:off x="1052286" y="-1"/>
            <a:ext cx="6850743" cy="1078422"/>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4" name="Picture 13" descr="Bike.jpg"/>
          <p:cNvPicPr>
            <a:picLocks noChangeAspect="1"/>
          </p:cNvPicPr>
          <p:nvPr userDrawn="1"/>
        </p:nvPicPr>
        <p:blipFill>
          <a:blip r:embed="rId4" cstate="print"/>
          <a:stretch>
            <a:fillRect/>
          </a:stretch>
        </p:blipFill>
        <p:spPr>
          <a:xfrm>
            <a:off x="8055428" y="368663"/>
            <a:ext cx="625421" cy="7151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Lime - no icon">
    <p:spTree>
      <p:nvGrpSpPr>
        <p:cNvPr id="1" name=""/>
        <p:cNvGrpSpPr/>
        <p:nvPr/>
      </p:nvGrpSpPr>
      <p:grpSpPr>
        <a:xfrm>
          <a:off x="0" y="0"/>
          <a:ext cx="0" cy="0"/>
          <a:chOff x="0" y="0"/>
          <a:chExt cx="0" cy="0"/>
        </a:xfrm>
      </p:grpSpPr>
      <p:pic>
        <p:nvPicPr>
          <p:cNvPr id="18" name="Picture 17" descr="Green Banner.jpg"/>
          <p:cNvPicPr>
            <a:picLocks noChangeAspect="1"/>
          </p:cNvPicPr>
          <p:nvPr userDrawn="1"/>
        </p:nvPicPr>
        <p:blipFill>
          <a:blip r:embed="rId2" cstate="print"/>
          <a:stretch>
            <a:fillRect/>
          </a:stretch>
        </p:blipFill>
        <p:spPr>
          <a:xfrm>
            <a:off x="-508" y="-1"/>
            <a:ext cx="6850743" cy="1078422"/>
          </a:xfrm>
          <a:prstGeom prst="rect">
            <a:avLst/>
          </a:prstGeom>
        </p:spPr>
      </p:pic>
      <p:pic>
        <p:nvPicPr>
          <p:cNvPr id="17" name="Picture 16" descr="Green Banner.jpg"/>
          <p:cNvPicPr>
            <a:picLocks noChangeAspect="1"/>
          </p:cNvPicPr>
          <p:nvPr userDrawn="1"/>
        </p:nvPicPr>
        <p:blipFill>
          <a:blip r:embed="rId2" cstate="print"/>
          <a:stretch>
            <a:fillRect/>
          </a:stretch>
        </p:blipFill>
        <p:spPr>
          <a:xfrm>
            <a:off x="1052286" y="-1"/>
            <a:ext cx="6850743" cy="1078422"/>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range">
    <p:spTree>
      <p:nvGrpSpPr>
        <p:cNvPr id="1" name=""/>
        <p:cNvGrpSpPr/>
        <p:nvPr/>
      </p:nvGrpSpPr>
      <p:grpSpPr>
        <a:xfrm>
          <a:off x="0" y="0"/>
          <a:ext cx="0" cy="0"/>
          <a:chOff x="0" y="0"/>
          <a:chExt cx="0" cy="0"/>
        </a:xfrm>
      </p:grpSpPr>
      <p:pic>
        <p:nvPicPr>
          <p:cNvPr id="19" name="Picture 18" descr="Orange Banner.jpg"/>
          <p:cNvPicPr>
            <a:picLocks noChangeAspect="1"/>
          </p:cNvPicPr>
          <p:nvPr userDrawn="1"/>
        </p:nvPicPr>
        <p:blipFill>
          <a:blip r:embed="rId2" cstate="print"/>
          <a:stretch>
            <a:fillRect/>
          </a:stretch>
        </p:blipFill>
        <p:spPr>
          <a:xfrm>
            <a:off x="-508" y="-1"/>
            <a:ext cx="6843485" cy="1070373"/>
          </a:xfrm>
          <a:prstGeom prst="rect">
            <a:avLst/>
          </a:prstGeom>
        </p:spPr>
      </p:pic>
      <p:pic>
        <p:nvPicPr>
          <p:cNvPr id="15" name="Picture 14" descr="Orange Banner.jpg"/>
          <p:cNvPicPr>
            <a:picLocks noChangeAspect="1"/>
          </p:cNvPicPr>
          <p:nvPr userDrawn="1"/>
        </p:nvPicPr>
        <p:blipFill>
          <a:blip r:embed="rId2" cstate="print"/>
          <a:stretch>
            <a:fillRect/>
          </a:stretch>
        </p:blipFill>
        <p:spPr>
          <a:xfrm>
            <a:off x="1066800" y="-1"/>
            <a:ext cx="6843485" cy="107037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1" name="Picture 10" descr="Boat.jpg"/>
          <p:cNvPicPr>
            <a:picLocks noChangeAspect="1"/>
          </p:cNvPicPr>
          <p:nvPr userDrawn="1"/>
        </p:nvPicPr>
        <p:blipFill>
          <a:blip r:embed="rId4" cstate="print"/>
          <a:stretch>
            <a:fillRect/>
          </a:stretch>
        </p:blipFill>
        <p:spPr>
          <a:xfrm>
            <a:off x="8040914" y="400666"/>
            <a:ext cx="543415" cy="65305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range - no icon">
    <p:spTree>
      <p:nvGrpSpPr>
        <p:cNvPr id="1" name=""/>
        <p:cNvGrpSpPr/>
        <p:nvPr/>
      </p:nvGrpSpPr>
      <p:grpSpPr>
        <a:xfrm>
          <a:off x="0" y="0"/>
          <a:ext cx="0" cy="0"/>
          <a:chOff x="0" y="0"/>
          <a:chExt cx="0" cy="0"/>
        </a:xfrm>
      </p:grpSpPr>
      <p:pic>
        <p:nvPicPr>
          <p:cNvPr id="19" name="Picture 18" descr="Orange Banner.jpg"/>
          <p:cNvPicPr>
            <a:picLocks noChangeAspect="1"/>
          </p:cNvPicPr>
          <p:nvPr userDrawn="1"/>
        </p:nvPicPr>
        <p:blipFill>
          <a:blip r:embed="rId2" cstate="print"/>
          <a:stretch>
            <a:fillRect/>
          </a:stretch>
        </p:blipFill>
        <p:spPr>
          <a:xfrm>
            <a:off x="-508" y="-1"/>
            <a:ext cx="6843485" cy="1070373"/>
          </a:xfrm>
          <a:prstGeom prst="rect">
            <a:avLst/>
          </a:prstGeom>
        </p:spPr>
      </p:pic>
      <p:pic>
        <p:nvPicPr>
          <p:cNvPr id="15" name="Picture 14" descr="Orange Banner.jpg"/>
          <p:cNvPicPr>
            <a:picLocks noChangeAspect="1"/>
          </p:cNvPicPr>
          <p:nvPr userDrawn="1"/>
        </p:nvPicPr>
        <p:blipFill>
          <a:blip r:embed="rId2" cstate="print"/>
          <a:stretch>
            <a:fillRect/>
          </a:stretch>
        </p:blipFill>
        <p:spPr>
          <a:xfrm>
            <a:off x="1066800" y="-1"/>
            <a:ext cx="6843485" cy="107037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pic>
        <p:nvPicPr>
          <p:cNvPr id="18" name="Picture 17" descr="Grey Banner.jpg"/>
          <p:cNvPicPr>
            <a:picLocks noChangeAspect="1"/>
          </p:cNvPicPr>
          <p:nvPr userDrawn="1"/>
        </p:nvPicPr>
        <p:blipFill>
          <a:blip r:embed="rId2" cstate="print"/>
          <a:stretch>
            <a:fillRect/>
          </a:stretch>
        </p:blipFill>
        <p:spPr>
          <a:xfrm>
            <a:off x="-508" y="0"/>
            <a:ext cx="6850743" cy="1139489"/>
          </a:xfrm>
          <a:prstGeom prst="rect">
            <a:avLst/>
          </a:prstGeom>
        </p:spPr>
      </p:pic>
      <p:pic>
        <p:nvPicPr>
          <p:cNvPr id="17" name="Picture 16" descr="Grey Banner.jpg"/>
          <p:cNvPicPr>
            <a:picLocks noChangeAspect="1"/>
          </p:cNvPicPr>
          <p:nvPr userDrawn="1"/>
        </p:nvPicPr>
        <p:blipFill>
          <a:blip r:embed="rId2" cstate="print"/>
          <a:stretch>
            <a:fillRect/>
          </a:stretch>
        </p:blipFill>
        <p:spPr>
          <a:xfrm>
            <a:off x="1059543" y="0"/>
            <a:ext cx="6850743" cy="1139489"/>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4" name="Picture 13" descr="Person.jpg"/>
          <p:cNvPicPr>
            <a:picLocks noChangeAspect="1"/>
          </p:cNvPicPr>
          <p:nvPr userDrawn="1"/>
        </p:nvPicPr>
        <p:blipFill>
          <a:blip r:embed="rId4" cstate="print"/>
          <a:stretch>
            <a:fillRect/>
          </a:stretch>
        </p:blipFill>
        <p:spPr>
          <a:xfrm>
            <a:off x="8084458" y="373234"/>
            <a:ext cx="566274" cy="680461"/>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y - no icon">
    <p:spTree>
      <p:nvGrpSpPr>
        <p:cNvPr id="1" name=""/>
        <p:cNvGrpSpPr/>
        <p:nvPr/>
      </p:nvGrpSpPr>
      <p:grpSpPr>
        <a:xfrm>
          <a:off x="0" y="0"/>
          <a:ext cx="0" cy="0"/>
          <a:chOff x="0" y="0"/>
          <a:chExt cx="0" cy="0"/>
        </a:xfrm>
      </p:grpSpPr>
      <p:pic>
        <p:nvPicPr>
          <p:cNvPr id="18" name="Picture 17" descr="Grey Banner.jpg"/>
          <p:cNvPicPr>
            <a:picLocks noChangeAspect="1"/>
          </p:cNvPicPr>
          <p:nvPr userDrawn="1"/>
        </p:nvPicPr>
        <p:blipFill>
          <a:blip r:embed="rId2" cstate="print"/>
          <a:stretch>
            <a:fillRect/>
          </a:stretch>
        </p:blipFill>
        <p:spPr>
          <a:xfrm>
            <a:off x="-508" y="0"/>
            <a:ext cx="6850743" cy="1139489"/>
          </a:xfrm>
          <a:prstGeom prst="rect">
            <a:avLst/>
          </a:prstGeom>
        </p:spPr>
      </p:pic>
      <p:pic>
        <p:nvPicPr>
          <p:cNvPr id="17" name="Picture 16" descr="Grey Banner.jpg"/>
          <p:cNvPicPr>
            <a:picLocks noChangeAspect="1"/>
          </p:cNvPicPr>
          <p:nvPr userDrawn="1"/>
        </p:nvPicPr>
        <p:blipFill>
          <a:blip r:embed="rId2" cstate="print"/>
          <a:stretch>
            <a:fillRect/>
          </a:stretch>
        </p:blipFill>
        <p:spPr>
          <a:xfrm>
            <a:off x="1059543" y="0"/>
            <a:ext cx="6850743" cy="1139489"/>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or Comparison">
    <p:spTree>
      <p:nvGrpSpPr>
        <p:cNvPr id="1" name=""/>
        <p:cNvGrpSpPr/>
        <p:nvPr/>
      </p:nvGrpSpPr>
      <p:grpSpPr>
        <a:xfrm>
          <a:off x="0" y="0"/>
          <a:ext cx="0" cy="0"/>
          <a:chOff x="0" y="0"/>
          <a:chExt cx="0" cy="0"/>
        </a:xfrm>
      </p:grpSpPr>
      <p:pic>
        <p:nvPicPr>
          <p:cNvPr id="18" name="Picture 17" descr="Grey Banner.jpg"/>
          <p:cNvPicPr>
            <a:picLocks noChangeAspect="1"/>
          </p:cNvPicPr>
          <p:nvPr userDrawn="1"/>
        </p:nvPicPr>
        <p:blipFill>
          <a:blip r:embed="rId2" cstate="print"/>
          <a:stretch>
            <a:fillRect/>
          </a:stretch>
        </p:blipFill>
        <p:spPr>
          <a:xfrm>
            <a:off x="-508" y="0"/>
            <a:ext cx="6850743" cy="1139489"/>
          </a:xfrm>
          <a:prstGeom prst="rect">
            <a:avLst/>
          </a:prstGeom>
        </p:spPr>
      </p:pic>
      <p:pic>
        <p:nvPicPr>
          <p:cNvPr id="17" name="Picture 16" descr="Grey Banner.jpg"/>
          <p:cNvPicPr>
            <a:picLocks noChangeAspect="1"/>
          </p:cNvPicPr>
          <p:nvPr userDrawn="1"/>
        </p:nvPicPr>
        <p:blipFill>
          <a:blip r:embed="rId2" cstate="print"/>
          <a:stretch>
            <a:fillRect/>
          </a:stretch>
        </p:blipFill>
        <p:spPr>
          <a:xfrm>
            <a:off x="1059543" y="0"/>
            <a:ext cx="6850743" cy="1139489"/>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7" y="1333501"/>
            <a:ext cx="4100840"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4" name="Picture 13" descr="Person.jpg"/>
          <p:cNvPicPr>
            <a:picLocks noChangeAspect="1"/>
          </p:cNvPicPr>
          <p:nvPr userDrawn="1"/>
        </p:nvPicPr>
        <p:blipFill>
          <a:blip r:embed="rId4" cstate="print"/>
          <a:stretch>
            <a:fillRect/>
          </a:stretch>
        </p:blipFill>
        <p:spPr>
          <a:xfrm>
            <a:off x="8084458" y="373234"/>
            <a:ext cx="566274" cy="680461"/>
          </a:xfrm>
          <a:prstGeom prst="rect">
            <a:avLst/>
          </a:prstGeom>
        </p:spPr>
      </p:pic>
      <p:sp>
        <p:nvSpPr>
          <p:cNvPr id="11" name="Content Placeholder 10"/>
          <p:cNvSpPr>
            <a:spLocks noGrp="1"/>
          </p:cNvSpPr>
          <p:nvPr>
            <p:ph sz="quarter" idx="11"/>
          </p:nvPr>
        </p:nvSpPr>
        <p:spPr>
          <a:xfrm>
            <a:off x="4545012" y="1331649"/>
            <a:ext cx="4332657" cy="376413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pic>
        <p:nvPicPr>
          <p:cNvPr id="8" name="Picture 7" descr="Plane.jpg"/>
          <p:cNvPicPr>
            <a:picLocks noChangeAspect="1"/>
          </p:cNvPicPr>
          <p:nvPr userDrawn="1"/>
        </p:nvPicPr>
        <p:blipFill>
          <a:blip r:embed="rId3" cstate="print"/>
          <a:stretch>
            <a:fillRect/>
          </a:stretch>
        </p:blipFill>
        <p:spPr>
          <a:xfrm>
            <a:off x="7924578" y="454442"/>
            <a:ext cx="789146" cy="568815"/>
          </a:xfrm>
          <a:prstGeom prst="rect">
            <a:avLst/>
          </a:prstGeom>
        </p:spPr>
      </p:pic>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4"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2" cstate="print"/>
          <a:stretch>
            <a:fillRect/>
          </a:stretch>
        </p:blipFill>
        <p:spPr>
          <a:xfrm>
            <a:off x="7799320" y="5386209"/>
            <a:ext cx="1050744" cy="17393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pic>
        <p:nvPicPr>
          <p:cNvPr id="8" name="Picture 7" descr="Plane.jpg"/>
          <p:cNvPicPr>
            <a:picLocks noChangeAspect="1"/>
          </p:cNvPicPr>
          <p:nvPr userDrawn="1"/>
        </p:nvPicPr>
        <p:blipFill>
          <a:blip r:embed="rId3" cstate="print"/>
          <a:stretch>
            <a:fillRect/>
          </a:stretch>
        </p:blipFill>
        <p:spPr>
          <a:xfrm>
            <a:off x="7924578" y="454442"/>
            <a:ext cx="789146" cy="568815"/>
          </a:xfrm>
          <a:prstGeom prst="rect">
            <a:avLst/>
          </a:prstGeom>
        </p:spPr>
      </p:pic>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4"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
        <p:nvSpPr>
          <p:cNvPr id="14" name="Content Placeholder 13"/>
          <p:cNvSpPr>
            <a:spLocks noGrp="1"/>
          </p:cNvSpPr>
          <p:nvPr>
            <p:ph sz="quarter" idx="11"/>
          </p:nvPr>
        </p:nvSpPr>
        <p:spPr>
          <a:xfrm>
            <a:off x="2769833" y="1181100"/>
            <a:ext cx="5689955" cy="41100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17" name="Text Placeholder 16"/>
          <p:cNvSpPr>
            <a:spLocks noGrp="1"/>
          </p:cNvSpPr>
          <p:nvPr>
            <p:ph type="body" sz="quarter" idx="12"/>
          </p:nvPr>
        </p:nvSpPr>
        <p:spPr>
          <a:xfrm>
            <a:off x="142229" y="1181160"/>
            <a:ext cx="2290254" cy="20325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19" name="Picture Placeholder 18"/>
          <p:cNvSpPr>
            <a:spLocks noGrp="1"/>
          </p:cNvSpPr>
          <p:nvPr>
            <p:ph type="pic" sz="quarter" idx="13"/>
          </p:nvPr>
        </p:nvSpPr>
        <p:spPr>
          <a:xfrm>
            <a:off x="4537075" y="2209800"/>
            <a:ext cx="2813050" cy="2460625"/>
          </a:xfrm>
        </p:spPr>
        <p:txBody>
          <a:bodyPr/>
          <a:lstStyle/>
          <a:p>
            <a:r>
              <a:rPr lang="en-US" smtClean="0"/>
              <a:t>Click icon to add picture</a:t>
            </a:r>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e Title Slide">
    <p:spTree>
      <p:nvGrpSpPr>
        <p:cNvPr id="1" name=""/>
        <p:cNvGrpSpPr/>
        <p:nvPr/>
      </p:nvGrpSpPr>
      <p:grpSpPr>
        <a:xfrm>
          <a:off x="0" y="0"/>
          <a:ext cx="0" cy="0"/>
          <a:chOff x="0" y="0"/>
          <a:chExt cx="0" cy="0"/>
        </a:xfrm>
      </p:grpSpPr>
      <p:pic>
        <p:nvPicPr>
          <p:cNvPr id="6" name="Picture 5" descr="Front Cover b.jpg"/>
          <p:cNvPicPr>
            <a:picLocks noChangeAspect="1"/>
          </p:cNvPicPr>
          <p:nvPr userDrawn="1"/>
        </p:nvPicPr>
        <p:blipFill>
          <a:blip r:embed="rId2" cstate="print"/>
          <a:stretch>
            <a:fillRect/>
          </a:stretch>
        </p:blipFill>
        <p:spPr>
          <a:xfrm>
            <a:off x="4111113" y="0"/>
            <a:ext cx="5032887" cy="5715000"/>
          </a:xfrm>
          <a:prstGeom prst="rect">
            <a:avLst/>
          </a:prstGeom>
        </p:spPr>
      </p:pic>
      <p:sp>
        <p:nvSpPr>
          <p:cNvPr id="2" name="Title 1"/>
          <p:cNvSpPr>
            <a:spLocks noGrp="1"/>
          </p:cNvSpPr>
          <p:nvPr>
            <p:ph type="ctrTitle"/>
          </p:nvPr>
        </p:nvSpPr>
        <p:spPr>
          <a:xfrm>
            <a:off x="257629" y="4956629"/>
            <a:ext cx="7772400" cy="264433"/>
          </a:xfrm>
        </p:spPr>
        <p:txBody>
          <a:bodyPr>
            <a:noAutofit/>
          </a:bodyPr>
          <a:lstStyle>
            <a:lvl1pPr algn="l">
              <a:defRPr sz="2400" b="1">
                <a:solidFill>
                  <a:schemeClr val="accent1"/>
                </a:solidFill>
                <a:latin typeface="Arial" pitchFamily="34" charset="0"/>
                <a:cs typeface="Arial" pitchFamily="34" charset="0"/>
              </a:defRPr>
            </a:lvl1pPr>
          </a:lstStyle>
          <a:p>
            <a:r>
              <a:rPr lang="en-US" smtClean="0"/>
              <a:t>Click to edit Master title style</a:t>
            </a:r>
            <a:endParaRPr lang="en-NZ" dirty="0"/>
          </a:p>
        </p:txBody>
      </p:sp>
      <p:sp>
        <p:nvSpPr>
          <p:cNvPr id="3" name="Subtitle 2"/>
          <p:cNvSpPr>
            <a:spLocks noGrp="1"/>
          </p:cNvSpPr>
          <p:nvPr>
            <p:ph type="subTitle" idx="1"/>
          </p:nvPr>
        </p:nvSpPr>
        <p:spPr>
          <a:xfrm>
            <a:off x="253999" y="5241471"/>
            <a:ext cx="7779657" cy="266700"/>
          </a:xfrm>
        </p:spPr>
        <p:txBody>
          <a:bodyPr>
            <a:normAutofit/>
          </a:bodyPr>
          <a:lstStyle>
            <a:lvl1pPr marL="0" indent="0" algn="l">
              <a:buNone/>
              <a:defRPr sz="80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pic>
        <p:nvPicPr>
          <p:cNvPr id="9" name="Picture 8" descr="Footer Logo.jpg"/>
          <p:cNvPicPr>
            <a:picLocks noChangeAspect="1"/>
          </p:cNvPicPr>
          <p:nvPr userDrawn="1"/>
        </p:nvPicPr>
        <p:blipFill>
          <a:blip r:embed="rId3" cstate="print"/>
          <a:stretch>
            <a:fillRect/>
          </a:stretch>
        </p:blipFill>
        <p:spPr>
          <a:xfrm>
            <a:off x="312275" y="4693422"/>
            <a:ext cx="1344168" cy="22250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8" name="Picture 7" descr="Back Cover.jpg"/>
          <p:cNvPicPr>
            <a:picLocks noChangeAspect="1"/>
          </p:cNvPicPr>
          <p:nvPr userDrawn="1"/>
        </p:nvPicPr>
        <p:blipFill>
          <a:blip r:embed="rId2" cstate="print"/>
          <a:stretch>
            <a:fillRect/>
          </a:stretch>
        </p:blipFill>
        <p:spPr>
          <a:xfrm>
            <a:off x="4366905" y="0"/>
            <a:ext cx="4777095" cy="5715000"/>
          </a:xfrm>
          <a:prstGeom prst="rect">
            <a:avLst/>
          </a:prstGeom>
        </p:spPr>
      </p:pic>
      <p:pic>
        <p:nvPicPr>
          <p:cNvPr id="9" name="Picture 8" descr="ThankYou.jpg"/>
          <p:cNvPicPr>
            <a:picLocks noChangeAspect="1"/>
          </p:cNvPicPr>
          <p:nvPr userDrawn="1"/>
        </p:nvPicPr>
        <p:blipFill>
          <a:blip r:embed="rId3" cstate="print"/>
          <a:stretch>
            <a:fillRect/>
          </a:stretch>
        </p:blipFill>
        <p:spPr>
          <a:xfrm>
            <a:off x="333829" y="4963886"/>
            <a:ext cx="1425946" cy="31164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7" y="1333501"/>
            <a:ext cx="8552074"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pic>
        <p:nvPicPr>
          <p:cNvPr id="8" name="Picture 7" descr="Plane.jpg"/>
          <p:cNvPicPr>
            <a:picLocks noChangeAspect="1"/>
          </p:cNvPicPr>
          <p:nvPr userDrawn="1"/>
        </p:nvPicPr>
        <p:blipFill>
          <a:blip r:embed="rId3" cstate="print"/>
          <a:stretch>
            <a:fillRect/>
          </a:stretch>
        </p:blipFill>
        <p:spPr>
          <a:xfrm>
            <a:off x="7924578" y="454442"/>
            <a:ext cx="789146" cy="568815"/>
          </a:xfrm>
          <a:prstGeom prst="rect">
            <a:avLst/>
          </a:prstGeom>
        </p:spPr>
      </p:pic>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4"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no icon">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7" y="1333501"/>
            <a:ext cx="8552074"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multimode icons">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7" y="1333501"/>
            <a:ext cx="8552074"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1" name="Picture 8" descr="O:\COMMUNICATIONS MANAGEMENT CURRENT\Tools and Resources\Assets_MoT\MoT icons\MoT Mode icons\PNGs\Master Icons-01.png"/>
          <p:cNvPicPr>
            <a:picLocks noChangeAspect="1" noChangeArrowheads="1"/>
          </p:cNvPicPr>
          <p:nvPr userDrawn="1"/>
        </p:nvPicPr>
        <p:blipFill>
          <a:blip r:embed="rId4" cstate="print"/>
          <a:srcRect/>
          <a:stretch>
            <a:fillRect/>
          </a:stretch>
        </p:blipFill>
        <p:spPr bwMode="auto">
          <a:xfrm>
            <a:off x="8367746" y="594800"/>
            <a:ext cx="256598" cy="281507"/>
          </a:xfrm>
          <a:prstGeom prst="rect">
            <a:avLst/>
          </a:prstGeom>
          <a:noFill/>
        </p:spPr>
      </p:pic>
      <p:pic>
        <p:nvPicPr>
          <p:cNvPr id="14" name="Picture 9" descr="O:\COMMUNICATIONS MANAGEMENT CURRENT\Tools and Resources\Assets_MoT\MoT icons\MoT Mode icons\PNGs\Master Icons-02.png"/>
          <p:cNvPicPr>
            <a:picLocks noChangeAspect="1" noChangeArrowheads="1"/>
          </p:cNvPicPr>
          <p:nvPr userDrawn="1"/>
        </p:nvPicPr>
        <p:blipFill>
          <a:blip r:embed="rId5" cstate="print"/>
          <a:srcRect/>
          <a:stretch>
            <a:fillRect/>
          </a:stretch>
        </p:blipFill>
        <p:spPr bwMode="auto">
          <a:xfrm>
            <a:off x="8049690" y="594800"/>
            <a:ext cx="256598" cy="281507"/>
          </a:xfrm>
          <a:prstGeom prst="rect">
            <a:avLst/>
          </a:prstGeom>
          <a:noFill/>
        </p:spPr>
      </p:pic>
      <p:pic>
        <p:nvPicPr>
          <p:cNvPr id="15" name="Picture 10" descr="O:\COMMUNICATIONS MANAGEMENT CURRENT\Tools and Resources\Assets_MoT\MoT icons\MoT Mode icons\PNGs\Master Icons-03.png"/>
          <p:cNvPicPr>
            <a:picLocks noChangeAspect="1" noChangeArrowheads="1"/>
          </p:cNvPicPr>
          <p:nvPr userDrawn="1"/>
        </p:nvPicPr>
        <p:blipFill>
          <a:blip r:embed="rId6" cstate="print"/>
          <a:srcRect/>
          <a:stretch>
            <a:fillRect/>
          </a:stretch>
        </p:blipFill>
        <p:spPr bwMode="auto">
          <a:xfrm>
            <a:off x="8685802" y="594800"/>
            <a:ext cx="261738" cy="281507"/>
          </a:xfrm>
          <a:prstGeom prst="rect">
            <a:avLst/>
          </a:prstGeom>
          <a:noFill/>
        </p:spPr>
      </p:pic>
      <p:pic>
        <p:nvPicPr>
          <p:cNvPr id="17" name="Picture 11" descr="O:\COMMUNICATIONS MANAGEMENT CURRENT\Tools and Resources\Assets_MoT\MoT icons\MoT Mode icons\PNGs\Master Icons-04.png"/>
          <p:cNvPicPr>
            <a:picLocks noChangeAspect="1" noChangeArrowheads="1"/>
          </p:cNvPicPr>
          <p:nvPr userDrawn="1"/>
        </p:nvPicPr>
        <p:blipFill>
          <a:blip r:embed="rId7" cstate="print"/>
          <a:srcRect/>
          <a:stretch>
            <a:fillRect/>
          </a:stretch>
        </p:blipFill>
        <p:spPr bwMode="auto">
          <a:xfrm>
            <a:off x="8703355" y="221944"/>
            <a:ext cx="256598" cy="281507"/>
          </a:xfrm>
          <a:prstGeom prst="rect">
            <a:avLst/>
          </a:prstGeom>
          <a:noFill/>
        </p:spPr>
      </p:pic>
      <p:pic>
        <p:nvPicPr>
          <p:cNvPr id="18" name="Picture 12" descr="O:\COMMUNICATIONS MANAGEMENT CURRENT\Tools and Resources\Assets_MoT\MoT icons\MoT Mode icons\PNGs\Master Icons-05.png"/>
          <p:cNvPicPr>
            <a:picLocks noChangeAspect="1" noChangeArrowheads="1"/>
          </p:cNvPicPr>
          <p:nvPr userDrawn="1"/>
        </p:nvPicPr>
        <p:blipFill>
          <a:blip r:embed="rId8" cstate="print"/>
          <a:srcRect/>
          <a:stretch>
            <a:fillRect/>
          </a:stretch>
        </p:blipFill>
        <p:spPr bwMode="auto">
          <a:xfrm>
            <a:off x="8397013" y="221944"/>
            <a:ext cx="256598" cy="281507"/>
          </a:xfrm>
          <a:prstGeom prst="rect">
            <a:avLst/>
          </a:prstGeom>
          <a:noFill/>
        </p:spPr>
      </p:pic>
      <p:pic>
        <p:nvPicPr>
          <p:cNvPr id="19" name="Picture 13" descr="O:\COMMUNICATIONS MANAGEMENT CURRENT\Tools and Resources\Assets_MoT\MoT icons\MoT Mode icons\PNGs\Master Icons-06.png"/>
          <p:cNvPicPr>
            <a:picLocks noChangeAspect="1" noChangeArrowheads="1"/>
          </p:cNvPicPr>
          <p:nvPr userDrawn="1"/>
        </p:nvPicPr>
        <p:blipFill>
          <a:blip r:embed="rId9" cstate="print"/>
          <a:srcRect/>
          <a:stretch>
            <a:fillRect/>
          </a:stretch>
        </p:blipFill>
        <p:spPr bwMode="auto">
          <a:xfrm>
            <a:off x="8031364" y="221944"/>
            <a:ext cx="315905" cy="281507"/>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eal">
    <p:spTree>
      <p:nvGrpSpPr>
        <p:cNvPr id="1" name=""/>
        <p:cNvGrpSpPr/>
        <p:nvPr/>
      </p:nvGrpSpPr>
      <p:grpSpPr>
        <a:xfrm>
          <a:off x="0" y="0"/>
          <a:ext cx="0" cy="0"/>
          <a:chOff x="0" y="0"/>
          <a:chExt cx="0" cy="0"/>
        </a:xfrm>
      </p:grpSpPr>
      <p:pic>
        <p:nvPicPr>
          <p:cNvPr id="18" name="Picture 17" descr="Teal Banner.jpg"/>
          <p:cNvPicPr>
            <a:picLocks noChangeAspect="1"/>
          </p:cNvPicPr>
          <p:nvPr userDrawn="1"/>
        </p:nvPicPr>
        <p:blipFill>
          <a:blip r:embed="rId2" cstate="print"/>
          <a:stretch>
            <a:fillRect/>
          </a:stretch>
        </p:blipFill>
        <p:spPr>
          <a:xfrm>
            <a:off x="-508" y="1"/>
            <a:ext cx="6916993" cy="1112524"/>
          </a:xfrm>
          <a:prstGeom prst="rect">
            <a:avLst/>
          </a:prstGeom>
        </p:spPr>
      </p:pic>
      <p:pic>
        <p:nvPicPr>
          <p:cNvPr id="17" name="Picture 16" descr="Teal Banner.jpg"/>
          <p:cNvPicPr>
            <a:picLocks noChangeAspect="1"/>
          </p:cNvPicPr>
          <p:nvPr userDrawn="1"/>
        </p:nvPicPr>
        <p:blipFill>
          <a:blip r:embed="rId2" cstate="print"/>
          <a:stretch>
            <a:fillRect/>
          </a:stretch>
        </p:blipFill>
        <p:spPr>
          <a:xfrm>
            <a:off x="1059543" y="1"/>
            <a:ext cx="6916993" cy="1112524"/>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4" name="Picture 13" descr="Yacht.jpg"/>
          <p:cNvPicPr>
            <a:picLocks noChangeAspect="1"/>
          </p:cNvPicPr>
          <p:nvPr userDrawn="1"/>
        </p:nvPicPr>
        <p:blipFill>
          <a:blip r:embed="rId4" cstate="print"/>
          <a:stretch>
            <a:fillRect/>
          </a:stretch>
        </p:blipFill>
        <p:spPr>
          <a:xfrm>
            <a:off x="8019143" y="368661"/>
            <a:ext cx="648280" cy="70052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teal - no icon">
    <p:spTree>
      <p:nvGrpSpPr>
        <p:cNvPr id="1" name=""/>
        <p:cNvGrpSpPr/>
        <p:nvPr/>
      </p:nvGrpSpPr>
      <p:grpSpPr>
        <a:xfrm>
          <a:off x="0" y="0"/>
          <a:ext cx="0" cy="0"/>
          <a:chOff x="0" y="0"/>
          <a:chExt cx="0" cy="0"/>
        </a:xfrm>
      </p:grpSpPr>
      <p:pic>
        <p:nvPicPr>
          <p:cNvPr id="18" name="Picture 17" descr="Teal Banner.jpg"/>
          <p:cNvPicPr>
            <a:picLocks noChangeAspect="1"/>
          </p:cNvPicPr>
          <p:nvPr userDrawn="1"/>
        </p:nvPicPr>
        <p:blipFill>
          <a:blip r:embed="rId2" cstate="print"/>
          <a:stretch>
            <a:fillRect/>
          </a:stretch>
        </p:blipFill>
        <p:spPr>
          <a:xfrm>
            <a:off x="-508" y="1"/>
            <a:ext cx="6916993" cy="1112524"/>
          </a:xfrm>
          <a:prstGeom prst="rect">
            <a:avLst/>
          </a:prstGeom>
        </p:spPr>
      </p:pic>
      <p:pic>
        <p:nvPicPr>
          <p:cNvPr id="17" name="Picture 16" descr="Teal Banner.jpg"/>
          <p:cNvPicPr>
            <a:picLocks noChangeAspect="1"/>
          </p:cNvPicPr>
          <p:nvPr userDrawn="1"/>
        </p:nvPicPr>
        <p:blipFill>
          <a:blip r:embed="rId2" cstate="print"/>
          <a:stretch>
            <a:fillRect/>
          </a:stretch>
        </p:blipFill>
        <p:spPr>
          <a:xfrm>
            <a:off x="1059543" y="1"/>
            <a:ext cx="6916993" cy="1112524"/>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pic>
        <p:nvPicPr>
          <p:cNvPr id="19" name="Picture 18" descr="Dark Green Banner.jpg"/>
          <p:cNvPicPr>
            <a:picLocks noChangeAspect="1"/>
          </p:cNvPicPr>
          <p:nvPr userDrawn="1"/>
        </p:nvPicPr>
        <p:blipFill>
          <a:blip r:embed="rId2" cstate="print"/>
          <a:stretch>
            <a:fillRect/>
          </a:stretch>
        </p:blipFill>
        <p:spPr>
          <a:xfrm>
            <a:off x="-508" y="0"/>
            <a:ext cx="6850743" cy="1119900"/>
          </a:xfrm>
          <a:prstGeom prst="rect">
            <a:avLst/>
          </a:prstGeom>
        </p:spPr>
      </p:pic>
      <p:pic>
        <p:nvPicPr>
          <p:cNvPr id="15" name="Picture 14" descr="Dark Green Banner.jpg"/>
          <p:cNvPicPr>
            <a:picLocks noChangeAspect="1"/>
          </p:cNvPicPr>
          <p:nvPr userDrawn="1"/>
        </p:nvPicPr>
        <p:blipFill>
          <a:blip r:embed="rId2" cstate="print"/>
          <a:stretch>
            <a:fillRect/>
          </a:stretch>
        </p:blipFill>
        <p:spPr>
          <a:xfrm>
            <a:off x="1059543" y="0"/>
            <a:ext cx="6850743" cy="1119900"/>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1" name="Picture 10" descr="Car.jpg"/>
          <p:cNvPicPr>
            <a:picLocks noChangeAspect="1"/>
          </p:cNvPicPr>
          <p:nvPr userDrawn="1"/>
        </p:nvPicPr>
        <p:blipFill>
          <a:blip r:embed="rId4" cstate="print"/>
          <a:stretch>
            <a:fillRect/>
          </a:stretch>
        </p:blipFill>
        <p:spPr>
          <a:xfrm>
            <a:off x="7946571" y="431873"/>
            <a:ext cx="821436" cy="59124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Green - no icon">
    <p:spTree>
      <p:nvGrpSpPr>
        <p:cNvPr id="1" name=""/>
        <p:cNvGrpSpPr/>
        <p:nvPr/>
      </p:nvGrpSpPr>
      <p:grpSpPr>
        <a:xfrm>
          <a:off x="0" y="0"/>
          <a:ext cx="0" cy="0"/>
          <a:chOff x="0" y="0"/>
          <a:chExt cx="0" cy="0"/>
        </a:xfrm>
      </p:grpSpPr>
      <p:pic>
        <p:nvPicPr>
          <p:cNvPr id="19" name="Picture 18" descr="Dark Green Banner.jpg"/>
          <p:cNvPicPr>
            <a:picLocks noChangeAspect="1"/>
          </p:cNvPicPr>
          <p:nvPr userDrawn="1"/>
        </p:nvPicPr>
        <p:blipFill>
          <a:blip r:embed="rId2" cstate="print"/>
          <a:stretch>
            <a:fillRect/>
          </a:stretch>
        </p:blipFill>
        <p:spPr>
          <a:xfrm>
            <a:off x="-508" y="0"/>
            <a:ext cx="6850743" cy="1119900"/>
          </a:xfrm>
          <a:prstGeom prst="rect">
            <a:avLst/>
          </a:prstGeom>
        </p:spPr>
      </p:pic>
      <p:pic>
        <p:nvPicPr>
          <p:cNvPr id="15" name="Picture 14" descr="Dark Green Banner.jpg"/>
          <p:cNvPicPr>
            <a:picLocks noChangeAspect="1"/>
          </p:cNvPicPr>
          <p:nvPr userDrawn="1"/>
        </p:nvPicPr>
        <p:blipFill>
          <a:blip r:embed="rId2" cstate="print"/>
          <a:stretch>
            <a:fillRect/>
          </a:stretch>
        </p:blipFill>
        <p:spPr>
          <a:xfrm>
            <a:off x="1059543" y="0"/>
            <a:ext cx="6850743" cy="1119900"/>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NZ"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600">
                <a:solidFill>
                  <a:schemeClr val="tx1">
                    <a:tint val="75000"/>
                  </a:schemeClr>
                </a:solidFill>
                <a:latin typeface="Arial" pitchFamily="34" charset="0"/>
                <a:cs typeface="Arial" pitchFamily="34" charset="0"/>
              </a:defRPr>
            </a:lvl1pPr>
          </a:lstStyle>
          <a:p>
            <a:fld id="{F649A257-63DF-4A99-9F31-DBEC07784C62}" type="datetimeFigureOut">
              <a:rPr lang="en-NZ" smtClean="0"/>
              <a:pPr/>
              <a:t>3/09/2020</a:t>
            </a:fld>
            <a:endParaRPr lang="en-NZ"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600">
                <a:solidFill>
                  <a:schemeClr val="tx1">
                    <a:tint val="75000"/>
                  </a:schemeClr>
                </a:solidFill>
                <a:latin typeface="Arial" pitchFamily="34" charset="0"/>
                <a:cs typeface="Arial" pitchFamily="34" charset="0"/>
              </a:defRPr>
            </a:lvl1pPr>
          </a:lstStyle>
          <a:p>
            <a:endParaRPr lang="en-NZ"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600">
                <a:solidFill>
                  <a:schemeClr val="tx1">
                    <a:tint val="75000"/>
                  </a:schemeClr>
                </a:solidFill>
                <a:latin typeface="Arial" pitchFamily="34" charset="0"/>
                <a:cs typeface="Arial" pitchFamily="34" charset="0"/>
              </a:defRPr>
            </a:lvl1pPr>
          </a:lstStyle>
          <a:p>
            <a:fld id="{C223B1CA-7377-4148-B556-93BD284390F8}"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71" r:id="rId5"/>
    <p:sldLayoutId id="2147483661" r:id="rId6"/>
    <p:sldLayoutId id="2147483672" r:id="rId7"/>
    <p:sldLayoutId id="2147483662" r:id="rId8"/>
    <p:sldLayoutId id="2147483673" r:id="rId9"/>
    <p:sldLayoutId id="2147483663" r:id="rId10"/>
    <p:sldLayoutId id="2147483674" r:id="rId11"/>
    <p:sldLayoutId id="2147483664" r:id="rId12"/>
    <p:sldLayoutId id="2147483675" r:id="rId13"/>
    <p:sldLayoutId id="2147483665" r:id="rId14"/>
    <p:sldLayoutId id="2147483676" r:id="rId15"/>
    <p:sldLayoutId id="2147483666" r:id="rId16"/>
    <p:sldLayoutId id="2147483667" r:id="rId17"/>
    <p:sldLayoutId id="2147483669" r:id="rId18"/>
    <p:sldLayoutId id="2147483668" r:id="rId19"/>
    <p:sldLayoutId id="2147483651" r:id="rId20"/>
  </p:sldLayoutIdLst>
  <p:txStyles>
    <p:title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700" b="1" kern="1200">
          <a:solidFill>
            <a:schemeClr val="tx2"/>
          </a:solidFill>
          <a:latin typeface="Arial" pitchFamily="34" charset="0"/>
          <a:ea typeface="+mn-ea"/>
          <a:cs typeface="Arial" pitchFamily="34" charset="0"/>
        </a:defRPr>
      </a:lvl1pPr>
      <a:lvl2pPr marL="180975" indent="-180975" algn="l" defTabSz="914400" rtl="0" eaLnBrk="1" latinLnBrk="0" hangingPunct="1">
        <a:spcBef>
          <a:spcPct val="20000"/>
        </a:spcBef>
        <a:buClr>
          <a:schemeClr val="accent1"/>
        </a:buClr>
        <a:buSzPct val="60000"/>
        <a:buFont typeface="Arial" pitchFamily="34" charset="0"/>
        <a:buChar char="►"/>
        <a:defRPr sz="1700" kern="1200">
          <a:solidFill>
            <a:schemeClr val="tx2"/>
          </a:solidFill>
          <a:latin typeface="Arial" pitchFamily="34" charset="0"/>
          <a:ea typeface="+mn-ea"/>
          <a:cs typeface="Arial" pitchFamily="34" charset="0"/>
        </a:defRPr>
      </a:lvl2pPr>
      <a:lvl3pPr marL="355600" indent="-174625" algn="l" defTabSz="914400" rtl="0" eaLnBrk="1" latinLnBrk="0" hangingPunct="1">
        <a:spcBef>
          <a:spcPct val="20000"/>
        </a:spcBef>
        <a:buClr>
          <a:schemeClr val="accent3"/>
        </a:buClr>
        <a:buSzPct val="60000"/>
        <a:buFont typeface="Arial" pitchFamily="34" charset="0"/>
        <a:buChar char="►"/>
        <a:defRPr sz="1700" i="1" kern="1200">
          <a:solidFill>
            <a:schemeClr val="tx2"/>
          </a:solidFill>
          <a:latin typeface="Arial" pitchFamily="34" charset="0"/>
          <a:ea typeface="+mn-ea"/>
          <a:cs typeface="Arial" pitchFamily="34" charset="0"/>
        </a:defRPr>
      </a:lvl3pPr>
      <a:lvl4pPr marL="0" indent="0" algn="l" defTabSz="914400" rtl="0" eaLnBrk="1" latinLnBrk="0" hangingPunct="1">
        <a:spcBef>
          <a:spcPct val="20000"/>
        </a:spcBef>
        <a:buFont typeface="Arial" pitchFamily="34" charset="0"/>
        <a:buNone/>
        <a:defRPr sz="1700" kern="1200">
          <a:solidFill>
            <a:schemeClr val="tx2"/>
          </a:solidFill>
          <a:latin typeface="Arial" pitchFamily="34" charset="0"/>
          <a:ea typeface="+mn-ea"/>
          <a:cs typeface="Arial" pitchFamily="34" charset="0"/>
        </a:defRPr>
      </a:lvl4pPr>
      <a:lvl5pPr marL="0" indent="0" algn="l" defTabSz="914400" rtl="0" eaLnBrk="1" latinLnBrk="0" hangingPunct="1">
        <a:spcBef>
          <a:spcPct val="20000"/>
        </a:spcBef>
        <a:buFont typeface="Arial" pitchFamily="34" charset="0"/>
        <a:buNone/>
        <a:defRPr sz="17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www.transport.govt.nz/gps"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gps@transport.govt.nz"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80751" y="1849388"/>
            <a:ext cx="4534025" cy="2016224"/>
          </a:xfrm>
        </p:spPr>
        <p:txBody>
          <a:bodyPr/>
          <a:lstStyle/>
          <a:p>
            <a:r>
              <a:rPr lang="en-NZ" dirty="0" smtClean="0"/>
              <a:t>Draft Government Policy Statement on Land Transport (GPS) 2021</a:t>
            </a:r>
            <a:endParaRPr lang="en-NZ" sz="1800" dirty="0">
              <a:solidFill>
                <a:schemeClr val="accent5"/>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490" t="36062" r="20490" b="36062"/>
          <a:stretch/>
        </p:blipFill>
        <p:spPr>
          <a:xfrm>
            <a:off x="1835696" y="4657700"/>
            <a:ext cx="1224136" cy="272031"/>
          </a:xfrm>
          <a:prstGeom prst="rect">
            <a:avLst/>
          </a:prstGeom>
        </p:spPr>
      </p:pic>
      <p:sp>
        <p:nvSpPr>
          <p:cNvPr id="2" name="TextBox 1"/>
          <p:cNvSpPr txBox="1"/>
          <p:nvPr/>
        </p:nvSpPr>
        <p:spPr>
          <a:xfrm>
            <a:off x="180751" y="3511669"/>
            <a:ext cx="2159001" cy="338554"/>
          </a:xfrm>
          <a:prstGeom prst="rect">
            <a:avLst/>
          </a:prstGeom>
          <a:noFill/>
        </p:spPr>
        <p:txBody>
          <a:bodyPr wrap="square" rtlCol="0">
            <a:spAutoFit/>
          </a:bodyPr>
          <a:lstStyle/>
          <a:p>
            <a:pPr>
              <a:spcBef>
                <a:spcPts val="600"/>
              </a:spcBef>
              <a:buClr>
                <a:schemeClr val="accent1"/>
              </a:buClr>
              <a:buSzPct val="60000"/>
            </a:pPr>
            <a:r>
              <a:rPr lang="en-NZ" sz="1600" b="1" dirty="0" smtClean="0">
                <a:solidFill>
                  <a:schemeClr val="accent1">
                    <a:lumMod val="50000"/>
                  </a:schemeClr>
                </a:solidFill>
                <a:latin typeface="Arial" pitchFamily="34" charset="0"/>
                <a:cs typeface="Arial" pitchFamily="34" charset="0"/>
              </a:rPr>
              <a:t>An overview</a:t>
            </a:r>
          </a:p>
        </p:txBody>
      </p:sp>
    </p:spTree>
    <p:extLst>
      <p:ext uri="{BB962C8B-B14F-4D97-AF65-F5344CB8AC3E}">
        <p14:creationId xmlns:p14="http://schemas.microsoft.com/office/powerpoint/2010/main" val="27420928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bg1"/>
                </a:solidFill>
              </a:rPr>
              <a:t>Changes to funding allocations</a:t>
            </a:r>
          </a:p>
        </p:txBody>
      </p:sp>
      <p:sp>
        <p:nvSpPr>
          <p:cNvPr id="3" name="Content Placeholder 2"/>
          <p:cNvSpPr>
            <a:spLocks noGrp="1"/>
          </p:cNvSpPr>
          <p:nvPr>
            <p:ph idx="1"/>
          </p:nvPr>
        </p:nvSpPr>
        <p:spPr/>
        <p:txBody>
          <a:bodyPr>
            <a:normAutofit/>
          </a:bodyPr>
          <a:lstStyle/>
          <a:p>
            <a:pPr marL="342900" indent="-342900">
              <a:lnSpc>
                <a:spcPct val="150000"/>
              </a:lnSpc>
              <a:buClr>
                <a:srgbClr val="00B7F1"/>
              </a:buClr>
              <a:buFont typeface="Wingdings" panose="05000000000000000000" pitchFamily="2" charset="2"/>
              <a:buChar char="Ø"/>
            </a:pPr>
            <a:r>
              <a:rPr lang="en-NZ" sz="2000" b="0" dirty="0" smtClean="0">
                <a:solidFill>
                  <a:schemeClr val="tx1"/>
                </a:solidFill>
              </a:rPr>
              <a:t>Around </a:t>
            </a:r>
            <a:r>
              <a:rPr lang="en-NZ" sz="2000" dirty="0" smtClean="0">
                <a:solidFill>
                  <a:schemeClr val="tx1"/>
                </a:solidFill>
              </a:rPr>
              <a:t>$10 billion </a:t>
            </a:r>
            <a:r>
              <a:rPr lang="en-NZ" sz="2000" b="0" dirty="0" smtClean="0">
                <a:solidFill>
                  <a:schemeClr val="tx1"/>
                </a:solidFill>
              </a:rPr>
              <a:t>over 10 years for Road to Zero</a:t>
            </a:r>
          </a:p>
          <a:p>
            <a:pPr marL="342900" indent="-342900">
              <a:lnSpc>
                <a:spcPct val="150000"/>
              </a:lnSpc>
              <a:buClr>
                <a:srgbClr val="00B7F1"/>
              </a:buClr>
              <a:buFont typeface="Wingdings" panose="05000000000000000000" pitchFamily="2" charset="2"/>
              <a:buChar char="Ø"/>
            </a:pPr>
            <a:r>
              <a:rPr lang="en-NZ" sz="2000" b="0" dirty="0" smtClean="0">
                <a:solidFill>
                  <a:schemeClr val="tx1"/>
                </a:solidFill>
              </a:rPr>
              <a:t>Over </a:t>
            </a:r>
            <a:r>
              <a:rPr lang="en-NZ" sz="2000" dirty="0" smtClean="0">
                <a:solidFill>
                  <a:schemeClr val="tx1"/>
                </a:solidFill>
              </a:rPr>
              <a:t>$1 billion </a:t>
            </a:r>
            <a:r>
              <a:rPr lang="en-NZ" sz="2000" b="0" dirty="0" smtClean="0">
                <a:solidFill>
                  <a:schemeClr val="tx1"/>
                </a:solidFill>
              </a:rPr>
              <a:t>per year for PT</a:t>
            </a:r>
          </a:p>
          <a:p>
            <a:pPr marL="342900" indent="-342900">
              <a:lnSpc>
                <a:spcPct val="150000"/>
              </a:lnSpc>
              <a:buClr>
                <a:srgbClr val="00B7F1"/>
              </a:buClr>
              <a:buFont typeface="Wingdings" panose="05000000000000000000" pitchFamily="2" charset="2"/>
              <a:buChar char="Ø"/>
            </a:pPr>
            <a:r>
              <a:rPr lang="en-NZ" sz="2000" dirty="0" smtClean="0">
                <a:solidFill>
                  <a:schemeClr val="tx1"/>
                </a:solidFill>
              </a:rPr>
              <a:t>Rail and Coastal shipping </a:t>
            </a:r>
            <a:r>
              <a:rPr lang="en-NZ" sz="2000" b="0" dirty="0" smtClean="0">
                <a:solidFill>
                  <a:schemeClr val="tx1"/>
                </a:solidFill>
              </a:rPr>
              <a:t>are now included</a:t>
            </a:r>
          </a:p>
          <a:p>
            <a:pPr marL="342900" indent="-342900">
              <a:lnSpc>
                <a:spcPct val="150000"/>
              </a:lnSpc>
              <a:buClr>
                <a:srgbClr val="00B7F1"/>
              </a:buClr>
              <a:buFont typeface="Wingdings" panose="05000000000000000000" pitchFamily="2" charset="2"/>
              <a:buChar char="Ø"/>
            </a:pPr>
            <a:r>
              <a:rPr lang="en-NZ" sz="2000" b="0" dirty="0" smtClean="0">
                <a:solidFill>
                  <a:schemeClr val="tx1"/>
                </a:solidFill>
              </a:rPr>
              <a:t>State Highway maintenance up </a:t>
            </a:r>
            <a:r>
              <a:rPr lang="en-NZ" sz="2000" dirty="0" smtClean="0">
                <a:solidFill>
                  <a:schemeClr val="tx1"/>
                </a:solidFill>
              </a:rPr>
              <a:t>15%</a:t>
            </a:r>
          </a:p>
          <a:p>
            <a:pPr marL="342900" indent="-342900">
              <a:lnSpc>
                <a:spcPct val="150000"/>
              </a:lnSpc>
              <a:buClr>
                <a:srgbClr val="00B7F1"/>
              </a:buClr>
              <a:buFont typeface="Wingdings" panose="05000000000000000000" pitchFamily="2" charset="2"/>
              <a:buChar char="Ø"/>
            </a:pPr>
            <a:r>
              <a:rPr lang="en-NZ" sz="2000" b="0" dirty="0" smtClean="0">
                <a:solidFill>
                  <a:schemeClr val="tx1"/>
                </a:solidFill>
              </a:rPr>
              <a:t>Up to </a:t>
            </a:r>
            <a:r>
              <a:rPr lang="en-NZ" sz="2000" dirty="0" smtClean="0">
                <a:solidFill>
                  <a:schemeClr val="tx1"/>
                </a:solidFill>
              </a:rPr>
              <a:t>$8.5 billion </a:t>
            </a:r>
            <a:r>
              <a:rPr lang="en-NZ" sz="2000" b="0" dirty="0" smtClean="0">
                <a:solidFill>
                  <a:schemeClr val="tx1"/>
                </a:solidFill>
              </a:rPr>
              <a:t>for local road maintenance</a:t>
            </a:r>
          </a:p>
          <a:p>
            <a:pPr marL="342900" indent="-342900">
              <a:lnSpc>
                <a:spcPct val="150000"/>
              </a:lnSpc>
              <a:buClr>
                <a:srgbClr val="00B7F1"/>
              </a:buClr>
              <a:buFont typeface="Wingdings" panose="05000000000000000000" pitchFamily="2" charset="2"/>
              <a:buChar char="Ø"/>
            </a:pPr>
            <a:r>
              <a:rPr lang="en-NZ" sz="2000" b="0" dirty="0" smtClean="0">
                <a:solidFill>
                  <a:schemeClr val="tx1"/>
                </a:solidFill>
              </a:rPr>
              <a:t>Around </a:t>
            </a:r>
            <a:r>
              <a:rPr lang="en-NZ" sz="2000" dirty="0" smtClean="0">
                <a:solidFill>
                  <a:schemeClr val="tx1"/>
                </a:solidFill>
              </a:rPr>
              <a:t>$1 billion </a:t>
            </a:r>
            <a:r>
              <a:rPr lang="en-NZ" sz="2000" b="0" dirty="0" smtClean="0">
                <a:solidFill>
                  <a:schemeClr val="tx1"/>
                </a:solidFill>
              </a:rPr>
              <a:t>for walking and cycling </a:t>
            </a:r>
            <a:endParaRPr lang="en-NZ" sz="2000" b="0" dirty="0">
              <a:solidFill>
                <a:schemeClr val="tx1"/>
              </a:solidFill>
            </a:endParaRPr>
          </a:p>
        </p:txBody>
      </p:sp>
    </p:spTree>
    <p:extLst>
      <p:ext uri="{BB962C8B-B14F-4D97-AF65-F5344CB8AC3E}">
        <p14:creationId xmlns:p14="http://schemas.microsoft.com/office/powerpoint/2010/main" val="4225878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9552" y="697260"/>
            <a:ext cx="7772400" cy="264433"/>
          </a:xfrm>
        </p:spPr>
        <p:txBody>
          <a:bodyPr/>
          <a:lstStyle/>
          <a:p>
            <a:r>
              <a:rPr lang="en-NZ" dirty="0" smtClean="0"/>
              <a:t>Detail on new funding ranges</a:t>
            </a:r>
            <a:endParaRPr lang="en-NZ" dirty="0"/>
          </a:p>
        </p:txBody>
      </p:sp>
    </p:spTree>
    <p:extLst>
      <p:ext uri="{BB962C8B-B14F-4D97-AF65-F5344CB8AC3E}">
        <p14:creationId xmlns:p14="http://schemas.microsoft.com/office/powerpoint/2010/main" val="9424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solidFill>
              </a:rPr>
              <a:t>Activity Class Update</a:t>
            </a:r>
            <a:endParaRPr lang="en-NZ"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9230385"/>
              </p:ext>
            </p:extLst>
          </p:nvPr>
        </p:nvGraphicFramePr>
        <p:xfrm>
          <a:off x="636055" y="1201316"/>
          <a:ext cx="7810669" cy="3984443"/>
        </p:xfrm>
        <a:graphic>
          <a:graphicData uri="http://schemas.openxmlformats.org/drawingml/2006/table">
            <a:tbl>
              <a:tblPr firstRow="1" bandRow="1">
                <a:tableStyleId>{5C22544A-7EE6-4342-B048-85BDC9FD1C3A}</a:tableStyleId>
              </a:tblPr>
              <a:tblGrid>
                <a:gridCol w="2423777">
                  <a:extLst>
                    <a:ext uri="{9D8B030D-6E8A-4147-A177-3AD203B41FA5}">
                      <a16:colId xmlns:a16="http://schemas.microsoft.com/office/drawing/2014/main" val="869934080"/>
                    </a:ext>
                  </a:extLst>
                </a:gridCol>
                <a:gridCol w="5386892">
                  <a:extLst>
                    <a:ext uri="{9D8B030D-6E8A-4147-A177-3AD203B41FA5}">
                      <a16:colId xmlns:a16="http://schemas.microsoft.com/office/drawing/2014/main" val="3661969659"/>
                    </a:ext>
                  </a:extLst>
                </a:gridCol>
              </a:tblGrid>
              <a:tr h="368637">
                <a:tc>
                  <a:txBody>
                    <a:bodyPr/>
                    <a:lstStyle/>
                    <a:p>
                      <a:r>
                        <a:rPr lang="en-NZ" sz="1400" b="1" u="none" dirty="0" smtClean="0">
                          <a:solidFill>
                            <a:schemeClr val="tx1">
                              <a:lumMod val="75000"/>
                              <a:lumOff val="25000"/>
                            </a:schemeClr>
                          </a:solidFill>
                          <a:latin typeface="Arial" panose="020B0604020202020204" pitchFamily="34" charset="0"/>
                          <a:cs typeface="Arial" panose="020B0604020202020204" pitchFamily="34" charset="0"/>
                        </a:rPr>
                        <a:t>Activity class</a:t>
                      </a:r>
                      <a:endParaRPr lang="en-NZ" sz="1400" b="1" u="none" dirty="0">
                        <a:solidFill>
                          <a:schemeClr val="tx1">
                            <a:lumMod val="75000"/>
                            <a:lumOff val="2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NZ" sz="1400" b="1" u="none" dirty="0" smtClean="0">
                          <a:solidFill>
                            <a:schemeClr val="tx1">
                              <a:lumMod val="75000"/>
                              <a:lumOff val="25000"/>
                            </a:schemeClr>
                          </a:solidFill>
                          <a:latin typeface="Arial" panose="020B0604020202020204" pitchFamily="34" charset="0"/>
                          <a:cs typeface="Arial" panose="020B0604020202020204" pitchFamily="34" charset="0"/>
                        </a:rPr>
                        <a:t>Comparison with goals and structure</a:t>
                      </a:r>
                      <a:r>
                        <a:rPr lang="en-NZ" sz="1400" b="1" u="none" baseline="0" dirty="0" smtClean="0">
                          <a:solidFill>
                            <a:schemeClr val="tx1">
                              <a:lumMod val="75000"/>
                              <a:lumOff val="25000"/>
                            </a:schemeClr>
                          </a:solidFill>
                          <a:latin typeface="Arial" panose="020B0604020202020204" pitchFamily="34" charset="0"/>
                          <a:cs typeface="Arial" panose="020B0604020202020204" pitchFamily="34" charset="0"/>
                        </a:rPr>
                        <a:t> of</a:t>
                      </a:r>
                      <a:r>
                        <a:rPr lang="en-NZ" sz="1400" b="1" u="none" dirty="0" smtClean="0">
                          <a:solidFill>
                            <a:schemeClr val="tx1">
                              <a:lumMod val="75000"/>
                              <a:lumOff val="25000"/>
                            </a:schemeClr>
                          </a:solidFill>
                          <a:latin typeface="Arial" panose="020B0604020202020204" pitchFamily="34" charset="0"/>
                          <a:cs typeface="Arial" panose="020B0604020202020204" pitchFamily="34" charset="0"/>
                        </a:rPr>
                        <a:t> GPS</a:t>
                      </a:r>
                      <a:r>
                        <a:rPr lang="en-NZ" sz="1400" b="1" u="none" baseline="0" dirty="0" smtClean="0">
                          <a:solidFill>
                            <a:schemeClr val="tx1">
                              <a:lumMod val="75000"/>
                              <a:lumOff val="25000"/>
                            </a:schemeClr>
                          </a:solidFill>
                          <a:latin typeface="Arial" panose="020B0604020202020204" pitchFamily="34" charset="0"/>
                          <a:cs typeface="Arial" panose="020B0604020202020204" pitchFamily="34" charset="0"/>
                        </a:rPr>
                        <a:t> 2018 classes</a:t>
                      </a:r>
                      <a:endParaRPr lang="en-NZ" sz="1400" b="1" u="none" dirty="0">
                        <a:solidFill>
                          <a:schemeClr val="tx1">
                            <a:lumMod val="75000"/>
                            <a:lumOff val="2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4504542"/>
                  </a:ext>
                </a:extLst>
              </a:tr>
              <a:tr h="287524">
                <a:tc>
                  <a:txBody>
                    <a:bodyPr/>
                    <a:lstStyle/>
                    <a:p>
                      <a:r>
                        <a:rPr lang="en-NZ" sz="1100" dirty="0" smtClean="0">
                          <a:latin typeface="Arial" panose="020B0604020202020204" pitchFamily="34" charset="0"/>
                          <a:cs typeface="Arial" panose="020B0604020202020204" pitchFamily="34" charset="0"/>
                        </a:rPr>
                        <a:t>Road to Zero</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NZ" sz="1100" dirty="0" smtClean="0">
                          <a:ln>
                            <a:solidFill>
                              <a:schemeClr val="tx1">
                                <a:lumMod val="65000"/>
                                <a:lumOff val="35000"/>
                              </a:schemeClr>
                            </a:solidFill>
                          </a:ln>
                          <a:latin typeface="Arial" panose="020B0604020202020204" pitchFamily="34" charset="0"/>
                          <a:cs typeface="Arial" panose="020B0604020202020204" pitchFamily="34" charset="0"/>
                        </a:rPr>
                        <a:t>New</a:t>
                      </a:r>
                      <a:r>
                        <a:rPr lang="en-NZ" sz="1100" dirty="0" smtClean="0">
                          <a:latin typeface="Arial" panose="020B0604020202020204" pitchFamily="34" charset="0"/>
                          <a:cs typeface="Arial" panose="020B0604020202020204" pitchFamily="34" charset="0"/>
                        </a:rPr>
                        <a:t> - </a:t>
                      </a:r>
                      <a:r>
                        <a:rPr lang="en-NZ" sz="1100" dirty="0" smtClean="0">
                          <a:effectLst/>
                          <a:latin typeface="Arial" panose="020B0604020202020204" pitchFamily="34" charset="0"/>
                          <a:ea typeface="Times New Roman" panose="02020603050405020304" pitchFamily="18" charset="0"/>
                          <a:cs typeface="Times New Roman" panose="02020603050405020304" pitchFamily="18" charset="0"/>
                        </a:rPr>
                        <a:t>incorporates road policing, and the safety promotion funding from the 2018 Road Safety Promotion and Demand Management activity class</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0991984"/>
                  </a:ext>
                </a:extLst>
              </a:tr>
              <a:tr h="288969">
                <a:tc>
                  <a:txBody>
                    <a:bodyPr/>
                    <a:lstStyle/>
                    <a:p>
                      <a:r>
                        <a:rPr lang="en-NZ" sz="1100" dirty="0" smtClean="0">
                          <a:latin typeface="Arial" panose="020B0604020202020204" pitchFamily="34" charset="0"/>
                          <a:cs typeface="Arial" panose="020B0604020202020204" pitchFamily="34" charset="0"/>
                        </a:rPr>
                        <a:t>Public transport services</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NZ" sz="1100" kern="1200" dirty="0" smtClean="0">
                          <a:ln>
                            <a:solidFill>
                              <a:schemeClr val="tx1">
                                <a:lumMod val="65000"/>
                                <a:lumOff val="35000"/>
                              </a:schemeClr>
                            </a:solidFill>
                          </a:ln>
                          <a:solidFill>
                            <a:schemeClr val="dk1"/>
                          </a:solidFill>
                          <a:latin typeface="Arial" panose="020B0604020202020204" pitchFamily="34" charset="0"/>
                          <a:ea typeface="+mn-ea"/>
                          <a:cs typeface="Arial" panose="020B0604020202020204" pitchFamily="34" charset="0"/>
                        </a:rPr>
                        <a:t>Reframed </a:t>
                      </a:r>
                      <a:r>
                        <a:rPr lang="en-NZ" sz="1100" kern="1200" dirty="0" smtClean="0">
                          <a:solidFill>
                            <a:schemeClr val="dk1"/>
                          </a:solidFill>
                          <a:latin typeface="Arial" panose="020B0604020202020204" pitchFamily="34" charset="0"/>
                          <a:ea typeface="+mn-ea"/>
                          <a:cs typeface="Arial" panose="020B0604020202020204" pitchFamily="34" charset="0"/>
                        </a:rPr>
                        <a:t>the </a:t>
                      </a:r>
                      <a:r>
                        <a:rPr lang="en-NZ" sz="1100" dirty="0" smtClean="0">
                          <a:latin typeface="Arial" panose="020B0604020202020204" pitchFamily="34" charset="0"/>
                          <a:cs typeface="Arial" panose="020B0604020202020204" pitchFamily="34" charset="0"/>
                        </a:rPr>
                        <a:t>public transport, rapid transit and transitional rail</a:t>
                      </a:r>
                      <a:r>
                        <a:rPr lang="en-NZ" sz="1100" baseline="0" dirty="0" smtClean="0">
                          <a:latin typeface="Arial" panose="020B0604020202020204" pitchFamily="34" charset="0"/>
                          <a:cs typeface="Arial" panose="020B0604020202020204" pitchFamily="34" charset="0"/>
                        </a:rPr>
                        <a:t> </a:t>
                      </a:r>
                      <a:r>
                        <a:rPr lang="en-NZ" sz="1100" dirty="0" smtClean="0">
                          <a:latin typeface="Arial" panose="020B0604020202020204" pitchFamily="34" charset="0"/>
                          <a:cs typeface="Arial" panose="020B0604020202020204" pitchFamily="34" charset="0"/>
                        </a:rPr>
                        <a:t>activity classes</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30515"/>
                  </a:ext>
                </a:extLst>
              </a:tr>
              <a:tr h="299396">
                <a:tc>
                  <a:txBody>
                    <a:bodyPr/>
                    <a:lstStyle/>
                    <a:p>
                      <a:r>
                        <a:rPr lang="en-NZ" sz="1100" dirty="0" smtClean="0">
                          <a:latin typeface="Arial" panose="020B0604020202020204" pitchFamily="34" charset="0"/>
                          <a:cs typeface="Arial" panose="020B0604020202020204" pitchFamily="34" charset="0"/>
                        </a:rPr>
                        <a:t>Public transport infrastructure</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kern="1200" dirty="0" smtClean="0">
                          <a:ln>
                            <a:solidFill>
                              <a:schemeClr val="tx1">
                                <a:lumMod val="65000"/>
                                <a:lumOff val="35000"/>
                              </a:schemeClr>
                            </a:solidFill>
                          </a:ln>
                          <a:solidFill>
                            <a:schemeClr val="dk1"/>
                          </a:solidFill>
                          <a:latin typeface="Arial" panose="020B0604020202020204" pitchFamily="34" charset="0"/>
                          <a:ea typeface="+mn-ea"/>
                          <a:cs typeface="Arial" panose="020B0604020202020204" pitchFamily="34" charset="0"/>
                        </a:rPr>
                        <a:t>Reframed </a:t>
                      </a:r>
                      <a:r>
                        <a:rPr lang="en-NZ" sz="1100" kern="1200" dirty="0" smtClean="0">
                          <a:solidFill>
                            <a:schemeClr val="dk1"/>
                          </a:solidFill>
                          <a:latin typeface="Arial" panose="020B0604020202020204" pitchFamily="34" charset="0"/>
                          <a:ea typeface="+mn-ea"/>
                          <a:cs typeface="Arial" panose="020B0604020202020204" pitchFamily="34" charset="0"/>
                        </a:rPr>
                        <a:t>the </a:t>
                      </a:r>
                      <a:r>
                        <a:rPr lang="en-NZ" sz="1100" dirty="0" smtClean="0">
                          <a:latin typeface="Arial" panose="020B0604020202020204" pitchFamily="34" charset="0"/>
                          <a:cs typeface="Arial" panose="020B0604020202020204" pitchFamily="34" charset="0"/>
                        </a:rPr>
                        <a:t>public transport, rapid transit and transitional rail</a:t>
                      </a:r>
                      <a:r>
                        <a:rPr lang="en-NZ" sz="1100" baseline="0" dirty="0" smtClean="0">
                          <a:latin typeface="Arial" panose="020B0604020202020204" pitchFamily="34" charset="0"/>
                          <a:cs typeface="Arial" panose="020B0604020202020204" pitchFamily="34" charset="0"/>
                        </a:rPr>
                        <a:t> </a:t>
                      </a:r>
                      <a:r>
                        <a:rPr lang="en-NZ" sz="1100" dirty="0" smtClean="0">
                          <a:latin typeface="Arial" panose="020B0604020202020204" pitchFamily="34" charset="0"/>
                          <a:cs typeface="Arial" panose="020B0604020202020204" pitchFamily="34" charset="0"/>
                        </a:rPr>
                        <a:t>activity classes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12940545"/>
                  </a:ext>
                </a:extLst>
              </a:tr>
              <a:tr h="288969">
                <a:tc>
                  <a:txBody>
                    <a:bodyPr/>
                    <a:lstStyle/>
                    <a:p>
                      <a:r>
                        <a:rPr lang="en-NZ" sz="1100" dirty="0" smtClean="0">
                          <a:latin typeface="Arial" panose="020B0604020202020204" pitchFamily="34" charset="0"/>
                          <a:cs typeface="Arial" panose="020B0604020202020204" pitchFamily="34" charset="0"/>
                        </a:rPr>
                        <a:t>Walking and cycling improvements</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smtClean="0">
                          <a:latin typeface="Arial" panose="020B0604020202020204" pitchFamily="34" charset="0"/>
                          <a:cs typeface="Arial" panose="020B0604020202020204" pitchFamily="34" charset="0"/>
                        </a:rPr>
                        <a:t>No changes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9385038"/>
                  </a:ext>
                </a:extLst>
              </a:tr>
              <a:tr h="288969">
                <a:tc>
                  <a:txBody>
                    <a:bodyPr/>
                    <a:lstStyle/>
                    <a:p>
                      <a:r>
                        <a:rPr lang="en-NZ" sz="1100" dirty="0" smtClean="0">
                          <a:latin typeface="Arial" panose="020B0604020202020204" pitchFamily="34" charset="0"/>
                          <a:cs typeface="Arial" panose="020B0604020202020204" pitchFamily="34" charset="0"/>
                        </a:rPr>
                        <a:t>Local road improvements</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smtClean="0">
                          <a:latin typeface="Arial" panose="020B0604020202020204" pitchFamily="34" charset="0"/>
                          <a:cs typeface="Arial" panose="020B0604020202020204" pitchFamily="34" charset="0"/>
                        </a:rPr>
                        <a:t>No changes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5454567"/>
                  </a:ext>
                </a:extLst>
              </a:tr>
              <a:tr h="288969">
                <a:tc>
                  <a:txBody>
                    <a:bodyPr/>
                    <a:lstStyle/>
                    <a:p>
                      <a:r>
                        <a:rPr lang="en-NZ" sz="1100" dirty="0" smtClean="0">
                          <a:latin typeface="Arial" panose="020B0604020202020204" pitchFamily="34" charset="0"/>
                          <a:cs typeface="Arial" panose="020B0604020202020204" pitchFamily="34" charset="0"/>
                        </a:rPr>
                        <a:t>State highway improvements</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smtClean="0">
                          <a:latin typeface="Arial" panose="020B0604020202020204" pitchFamily="34" charset="0"/>
                          <a:cs typeface="Arial" panose="020B0604020202020204" pitchFamily="34" charset="0"/>
                        </a:rPr>
                        <a:t>No changes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2176584"/>
                  </a:ext>
                </a:extLst>
              </a:tr>
              <a:tr h="288969">
                <a:tc>
                  <a:txBody>
                    <a:bodyPr/>
                    <a:lstStyle/>
                    <a:p>
                      <a:r>
                        <a:rPr lang="en-NZ" sz="1100" dirty="0" smtClean="0">
                          <a:latin typeface="Arial" panose="020B0604020202020204" pitchFamily="34" charset="0"/>
                          <a:cs typeface="Arial" panose="020B0604020202020204" pitchFamily="34" charset="0"/>
                        </a:rPr>
                        <a:t>State highway maintenance</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smtClean="0">
                          <a:latin typeface="Arial" panose="020B0604020202020204" pitchFamily="34" charset="0"/>
                          <a:cs typeface="Arial" panose="020B0604020202020204" pitchFamily="34" charset="0"/>
                        </a:rPr>
                        <a:t>No changes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742045"/>
                  </a:ext>
                </a:extLst>
              </a:tr>
              <a:tr h="288969">
                <a:tc>
                  <a:txBody>
                    <a:bodyPr/>
                    <a:lstStyle/>
                    <a:p>
                      <a:r>
                        <a:rPr lang="en-NZ" sz="1100" dirty="0" smtClean="0">
                          <a:latin typeface="Arial" panose="020B0604020202020204" pitchFamily="34" charset="0"/>
                          <a:cs typeface="Arial" panose="020B0604020202020204" pitchFamily="34" charset="0"/>
                        </a:rPr>
                        <a:t>Local road maintenance</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smtClean="0">
                          <a:latin typeface="Arial" panose="020B0604020202020204" pitchFamily="34" charset="0"/>
                          <a:cs typeface="Arial" panose="020B0604020202020204" pitchFamily="34" charset="0"/>
                        </a:rPr>
                        <a:t>No changes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1133425"/>
                  </a:ext>
                </a:extLst>
              </a:tr>
              <a:tr h="288969">
                <a:tc>
                  <a:txBody>
                    <a:bodyPr/>
                    <a:lstStyle/>
                    <a:p>
                      <a:r>
                        <a:rPr lang="en-NZ" sz="1100" dirty="0" smtClean="0">
                          <a:latin typeface="Arial" panose="020B0604020202020204" pitchFamily="34" charset="0"/>
                          <a:cs typeface="Arial" panose="020B0604020202020204" pitchFamily="34" charset="0"/>
                        </a:rPr>
                        <a:t>Investment management</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smtClean="0">
                          <a:latin typeface="Arial" panose="020B0604020202020204" pitchFamily="34" charset="0"/>
                          <a:cs typeface="Arial" panose="020B0604020202020204" pitchFamily="34" charset="0"/>
                        </a:rPr>
                        <a:t>No changes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7425337"/>
                  </a:ext>
                </a:extLst>
              </a:tr>
              <a:tr h="288969">
                <a:tc>
                  <a:txBody>
                    <a:bodyPr/>
                    <a:lstStyle/>
                    <a:p>
                      <a:r>
                        <a:rPr lang="en-NZ" sz="1100" dirty="0" smtClean="0">
                          <a:latin typeface="Arial" panose="020B0604020202020204" pitchFamily="34" charset="0"/>
                          <a:cs typeface="Arial" panose="020B0604020202020204" pitchFamily="34" charset="0"/>
                        </a:rPr>
                        <a:t>Rail network</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NZ" sz="1100" kern="1200" dirty="0" smtClean="0">
                          <a:ln>
                            <a:solidFill>
                              <a:schemeClr val="tx1">
                                <a:lumMod val="65000"/>
                                <a:lumOff val="35000"/>
                              </a:schemeClr>
                            </a:solidFill>
                          </a:ln>
                          <a:solidFill>
                            <a:schemeClr val="dk1"/>
                          </a:solidFill>
                          <a:latin typeface="Arial" panose="020B0604020202020204" pitchFamily="34" charset="0"/>
                          <a:ea typeface="+mn-ea"/>
                          <a:cs typeface="Arial" panose="020B0604020202020204" pitchFamily="34" charset="0"/>
                        </a:rPr>
                        <a:t>New </a:t>
                      </a:r>
                      <a:r>
                        <a:rPr lang="en-NZ" sz="1100" kern="1200" dirty="0" smtClean="0">
                          <a:solidFill>
                            <a:schemeClr val="dk1"/>
                          </a:solidFill>
                          <a:latin typeface="Arial" panose="020B0604020202020204" pitchFamily="34" charset="0"/>
                          <a:ea typeface="+mn-ea"/>
                          <a:cs typeface="Arial" panose="020B0604020202020204" pitchFamily="34" charset="0"/>
                        </a:rPr>
                        <a:t>- provides funding to </a:t>
                      </a:r>
                      <a:r>
                        <a:rPr lang="en-NZ" sz="1100" kern="1200" dirty="0" err="1" smtClean="0">
                          <a:solidFill>
                            <a:schemeClr val="dk1"/>
                          </a:solidFill>
                          <a:latin typeface="Arial" panose="020B0604020202020204" pitchFamily="34" charset="0"/>
                          <a:ea typeface="+mn-ea"/>
                          <a:cs typeface="Arial" panose="020B0604020202020204" pitchFamily="34" charset="0"/>
                        </a:rPr>
                        <a:t>KiwiRail</a:t>
                      </a:r>
                      <a:r>
                        <a:rPr lang="en-NZ" sz="1100" kern="1200" dirty="0" smtClean="0">
                          <a:solidFill>
                            <a:schemeClr val="dk1"/>
                          </a:solidFill>
                          <a:latin typeface="Arial" panose="020B0604020202020204" pitchFamily="34" charset="0"/>
                          <a:ea typeface="+mn-ea"/>
                          <a:cs typeface="Arial" panose="020B0604020202020204" pitchFamily="34" charset="0"/>
                        </a:rPr>
                        <a:t> to maintain and renew the national rail network</a:t>
                      </a:r>
                      <a:endParaRPr lang="en-NZ" sz="11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900596430"/>
                  </a:ext>
                </a:extLst>
              </a:tr>
              <a:tr h="288969">
                <a:tc>
                  <a:txBody>
                    <a:bodyPr/>
                    <a:lstStyle/>
                    <a:p>
                      <a:r>
                        <a:rPr lang="en-NZ" sz="1100" dirty="0" smtClean="0">
                          <a:latin typeface="Arial" panose="020B0604020202020204" pitchFamily="34" charset="0"/>
                          <a:cs typeface="Arial" panose="020B0604020202020204" pitchFamily="34" charset="0"/>
                        </a:rPr>
                        <a:t>Coastal shipping</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NZ" sz="1100" kern="1200" dirty="0" smtClean="0">
                          <a:ln>
                            <a:solidFill>
                              <a:schemeClr val="tx1">
                                <a:lumMod val="65000"/>
                                <a:lumOff val="35000"/>
                              </a:schemeClr>
                            </a:solidFill>
                          </a:ln>
                          <a:solidFill>
                            <a:schemeClr val="dk1"/>
                          </a:solidFill>
                          <a:latin typeface="Arial" panose="020B0604020202020204" pitchFamily="34" charset="0"/>
                          <a:ea typeface="+mn-ea"/>
                          <a:cs typeface="Arial" panose="020B0604020202020204" pitchFamily="34" charset="0"/>
                        </a:rPr>
                        <a:t>New </a:t>
                      </a:r>
                      <a:r>
                        <a:rPr lang="en-NZ" sz="1100" kern="1200" dirty="0" smtClean="0">
                          <a:solidFill>
                            <a:schemeClr val="dk1"/>
                          </a:solidFill>
                          <a:latin typeface="Arial" panose="020B0604020202020204" pitchFamily="34" charset="0"/>
                          <a:ea typeface="+mn-ea"/>
                          <a:cs typeface="Arial" panose="020B0604020202020204" pitchFamily="34" charset="0"/>
                        </a:rPr>
                        <a:t>- aims to increase the use of ships in moving</a:t>
                      </a:r>
                      <a:r>
                        <a:rPr lang="en-NZ" sz="1100" kern="1200" baseline="0" dirty="0" smtClean="0">
                          <a:solidFill>
                            <a:schemeClr val="dk1"/>
                          </a:solidFill>
                          <a:latin typeface="Arial" panose="020B0604020202020204" pitchFamily="34" charset="0"/>
                          <a:ea typeface="+mn-ea"/>
                          <a:cs typeface="Arial" panose="020B0604020202020204" pitchFamily="34" charset="0"/>
                        </a:rPr>
                        <a:t> domestic</a:t>
                      </a:r>
                      <a:r>
                        <a:rPr lang="en-NZ" sz="1100" kern="1200" dirty="0" smtClean="0">
                          <a:solidFill>
                            <a:schemeClr val="dk1"/>
                          </a:solidFill>
                          <a:latin typeface="Arial" panose="020B0604020202020204" pitchFamily="34" charset="0"/>
                          <a:ea typeface="+mn-ea"/>
                          <a:cs typeface="Arial" panose="020B0604020202020204" pitchFamily="34" charset="0"/>
                        </a:rPr>
                        <a:t> freight</a:t>
                      </a:r>
                      <a:endParaRPr lang="en-NZ" sz="11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18562180"/>
                  </a:ext>
                </a:extLst>
              </a:tr>
              <a:tr h="288969">
                <a:tc>
                  <a:txBody>
                    <a:bodyPr/>
                    <a:lstStyle/>
                    <a:p>
                      <a:r>
                        <a:rPr lang="en-NZ" sz="1100" dirty="0" smtClean="0">
                          <a:latin typeface="Arial" panose="020B0604020202020204" pitchFamily="34" charset="0"/>
                          <a:cs typeface="Arial" panose="020B0604020202020204" pitchFamily="34" charset="0"/>
                        </a:rPr>
                        <a:t>Regional improvements</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NZ" sz="1100" kern="1200" dirty="0" smtClean="0">
                          <a:ln>
                            <a:solidFill>
                              <a:schemeClr val="tx1">
                                <a:lumMod val="75000"/>
                                <a:lumOff val="25000"/>
                              </a:schemeClr>
                            </a:solidFill>
                          </a:ln>
                          <a:solidFill>
                            <a:schemeClr val="tx1"/>
                          </a:solidFill>
                          <a:latin typeface="Arial" panose="020B0604020202020204" pitchFamily="34" charset="0"/>
                          <a:ea typeface="+mn-ea"/>
                          <a:cs typeface="Arial" panose="020B0604020202020204" pitchFamily="34" charset="0"/>
                        </a:rPr>
                        <a:t>Removed</a:t>
                      </a:r>
                      <a:r>
                        <a:rPr lang="en-NZ" sz="1100" dirty="0" smtClean="0">
                          <a:latin typeface="Arial" panose="020B0604020202020204" pitchFamily="34" charset="0"/>
                          <a:cs typeface="Arial" panose="020B0604020202020204" pitchFamily="34" charset="0"/>
                        </a:rPr>
                        <a:t> – future investment </a:t>
                      </a:r>
                      <a:r>
                        <a:rPr lang="en-NZ" sz="1100" baseline="0" dirty="0" smtClean="0">
                          <a:latin typeface="Arial" panose="020B0604020202020204" pitchFamily="34" charset="0"/>
                          <a:cs typeface="Arial" panose="020B0604020202020204" pitchFamily="34" charset="0"/>
                        </a:rPr>
                        <a:t>will be through other activity classes</a:t>
                      </a:r>
                      <a:endParaRPr lang="en-NZ" sz="11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5883209"/>
                  </a:ext>
                </a:extLst>
              </a:tr>
            </a:tbl>
          </a:graphicData>
        </a:graphic>
      </p:graphicFrame>
    </p:spTree>
    <p:extLst>
      <p:ext uri="{BB962C8B-B14F-4D97-AF65-F5344CB8AC3E}">
        <p14:creationId xmlns:p14="http://schemas.microsoft.com/office/powerpoint/2010/main" val="1547454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5" y="362857"/>
            <a:ext cx="8229600" cy="631371"/>
          </a:xfrm>
        </p:spPr>
        <p:txBody>
          <a:bodyPr/>
          <a:lstStyle/>
          <a:p>
            <a:r>
              <a:rPr lang="en-NZ" dirty="0" smtClean="0">
                <a:solidFill>
                  <a:schemeClr val="bg1"/>
                </a:solidFill>
              </a:rPr>
              <a:t>Road to Zero is a new activity class</a:t>
            </a:r>
            <a:endParaRPr lang="en-NZ"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8683">
            <a:off x="5609252" y="1535444"/>
            <a:ext cx="2318636" cy="3262823"/>
          </a:xfrm>
          <a:prstGeom prst="rect">
            <a:avLst/>
          </a:prstGeom>
          <a:ln>
            <a:noFill/>
          </a:ln>
          <a:effectLst>
            <a:outerShdw blurRad="190500" algn="tl" rotWithShape="0">
              <a:srgbClr val="000000">
                <a:alpha val="70000"/>
              </a:srgbClr>
            </a:outerShdw>
          </a:effectLst>
        </p:spPr>
      </p:pic>
      <p:sp>
        <p:nvSpPr>
          <p:cNvPr id="4" name="TextBox 3"/>
          <p:cNvSpPr txBox="1"/>
          <p:nvPr/>
        </p:nvSpPr>
        <p:spPr>
          <a:xfrm>
            <a:off x="467544" y="1435132"/>
            <a:ext cx="4176464" cy="3293209"/>
          </a:xfrm>
          <a:prstGeom prst="rect">
            <a:avLst/>
          </a:prstGeom>
          <a:noFill/>
        </p:spPr>
        <p:txBody>
          <a:bodyPr wrap="square" rtlCol="0">
            <a:spAutoFit/>
          </a:bodyPr>
          <a:lstStyle/>
          <a:p>
            <a:pPr lvl="0">
              <a:defRPr/>
            </a:pPr>
            <a:r>
              <a:rPr lang="en-NZ" sz="1600" b="1" dirty="0" smtClean="0">
                <a:latin typeface="Arial" panose="020B0604020202020204" pitchFamily="34" charset="0"/>
                <a:cs typeface="Arial" panose="020B0604020202020204" pitchFamily="34" charset="0"/>
              </a:rPr>
              <a:t>What this means:</a:t>
            </a:r>
          </a:p>
          <a:p>
            <a:pPr marL="285750" lvl="0" indent="-285750">
              <a:buFont typeface="Wingdings" panose="05000000000000000000" pitchFamily="2" charset="2"/>
              <a:buChar char="ü"/>
              <a:defRPr/>
            </a:pPr>
            <a:endParaRPr lang="en-NZ" sz="1600" dirty="0" smtClean="0">
              <a:latin typeface="Arial" panose="020B0604020202020204" pitchFamily="34" charset="0"/>
              <a:cs typeface="Arial" panose="020B0604020202020204" pitchFamily="34" charset="0"/>
            </a:endParaRPr>
          </a:p>
          <a:p>
            <a:pPr marL="285750" lvl="0" indent="-285750">
              <a:buClr>
                <a:srgbClr val="00B7F1"/>
              </a:buClr>
              <a:buFont typeface="Wingdings" panose="05000000000000000000" pitchFamily="2" charset="2"/>
              <a:buChar char="Ø"/>
              <a:defRPr/>
            </a:pPr>
            <a:r>
              <a:rPr lang="en-NZ" sz="1600" dirty="0" smtClean="0">
                <a:latin typeface="Arial" panose="020B0604020202020204" pitchFamily="34" charset="0"/>
                <a:cs typeface="Arial" panose="020B0604020202020204" pitchFamily="34" charset="0"/>
              </a:rPr>
              <a:t>$10 billion for road safety over 10 years</a:t>
            </a:r>
          </a:p>
          <a:p>
            <a:pPr marL="742950" lvl="1" indent="-285750">
              <a:buClr>
                <a:srgbClr val="00B7F1"/>
              </a:buClr>
              <a:buFont typeface="Wingdings" panose="05000000000000000000" pitchFamily="2" charset="2"/>
              <a:buChar char="Ø"/>
              <a:defRPr/>
            </a:pPr>
            <a:r>
              <a:rPr lang="en-NZ" sz="1600" dirty="0" smtClean="0">
                <a:latin typeface="Arial" panose="020B0604020202020204" pitchFamily="34" charset="0"/>
                <a:cs typeface="Arial" panose="020B0604020202020204" pitchFamily="34" charset="0"/>
              </a:rPr>
              <a:t>~$1.2 billion </a:t>
            </a:r>
            <a:r>
              <a:rPr lang="en-NZ" sz="1600" dirty="0">
                <a:latin typeface="Arial" panose="020B0604020202020204" pitchFamily="34" charset="0"/>
                <a:cs typeface="Arial" panose="020B0604020202020204" pitchFamily="34" charset="0"/>
              </a:rPr>
              <a:t>investment </a:t>
            </a:r>
            <a:r>
              <a:rPr lang="en-NZ" sz="1600" dirty="0" smtClean="0">
                <a:latin typeface="Arial" panose="020B0604020202020204" pitchFamily="34" charset="0"/>
                <a:cs typeface="Arial" panose="020B0604020202020204" pitchFamily="34" charset="0"/>
              </a:rPr>
              <a:t>in </a:t>
            </a:r>
            <a:r>
              <a:rPr lang="en-NZ" sz="1600" dirty="0">
                <a:latin typeface="Arial" panose="020B0604020202020204" pitchFamily="34" charset="0"/>
                <a:cs typeface="Arial" panose="020B0604020202020204" pitchFamily="34" charset="0"/>
              </a:rPr>
              <a:t>local </a:t>
            </a:r>
            <a:r>
              <a:rPr lang="en-NZ" sz="1600" dirty="0" smtClean="0">
                <a:latin typeface="Arial" panose="020B0604020202020204" pitchFamily="34" charset="0"/>
                <a:cs typeface="Arial" panose="020B0604020202020204" pitchFamily="34" charset="0"/>
              </a:rPr>
              <a:t>road safety improvements</a:t>
            </a:r>
          </a:p>
          <a:p>
            <a:pPr marL="742950" lvl="1" indent="-285750">
              <a:buClr>
                <a:srgbClr val="00B7F1"/>
              </a:buClr>
              <a:buFont typeface="Wingdings" panose="05000000000000000000" pitchFamily="2" charset="2"/>
              <a:buChar char="Ø"/>
              <a:defRPr/>
            </a:pPr>
            <a:r>
              <a:rPr lang="en-NZ" sz="1600" dirty="0" smtClean="0">
                <a:latin typeface="Arial" panose="020B0604020202020204" pitchFamily="34" charset="0"/>
                <a:cs typeface="Arial" panose="020B0604020202020204" pitchFamily="34" charset="0"/>
              </a:rPr>
              <a:t>~$3 billion investment in state highway safety improvements</a:t>
            </a:r>
          </a:p>
          <a:p>
            <a:pPr marL="285750" lvl="0" indent="-285750">
              <a:buClr>
                <a:srgbClr val="00B7F1"/>
              </a:buClr>
              <a:buFont typeface="Wingdings" panose="05000000000000000000" pitchFamily="2" charset="2"/>
              <a:buChar char="Ø"/>
              <a:defRPr/>
            </a:pPr>
            <a:endParaRPr lang="en-NZ" sz="1600" dirty="0" smtClean="0">
              <a:latin typeface="Arial" panose="020B0604020202020204" pitchFamily="34" charset="0"/>
              <a:cs typeface="Arial" panose="020B0604020202020204" pitchFamily="34" charset="0"/>
            </a:endParaRPr>
          </a:p>
          <a:p>
            <a:pPr lvl="0">
              <a:buClr>
                <a:srgbClr val="00B7F1"/>
              </a:buClr>
              <a:defRPr/>
            </a:pPr>
            <a:r>
              <a:rPr lang="en-NZ" sz="1600" b="1" dirty="0" smtClean="0">
                <a:latin typeface="Arial" panose="020B0604020202020204" pitchFamily="34" charset="0"/>
                <a:cs typeface="Arial" panose="020B0604020202020204" pitchFamily="34" charset="0"/>
              </a:rPr>
              <a:t>Funding priorities:</a:t>
            </a:r>
            <a:endParaRPr lang="en-NZ" sz="1600" b="1" dirty="0">
              <a:latin typeface="Arial" panose="020B0604020202020204" pitchFamily="34" charset="0"/>
              <a:cs typeface="Arial" panose="020B0604020202020204" pitchFamily="34" charset="0"/>
            </a:endParaRPr>
          </a:p>
          <a:p>
            <a:pPr marL="285750" lvl="0" indent="-285750">
              <a:buClr>
                <a:srgbClr val="00B7F1"/>
              </a:buClr>
              <a:buFont typeface="Wingdings" panose="05000000000000000000" pitchFamily="2" charset="2"/>
              <a:buChar char="Ø"/>
              <a:defRPr/>
            </a:pPr>
            <a:r>
              <a:rPr lang="en-NZ" sz="1600" dirty="0">
                <a:latin typeface="Arial" panose="020B0604020202020204" pitchFamily="34" charset="0"/>
                <a:cs typeface="Arial" panose="020B0604020202020204" pitchFamily="34" charset="0"/>
              </a:rPr>
              <a:t>R</a:t>
            </a:r>
            <a:r>
              <a:rPr lang="en-NZ" sz="1600" dirty="0" smtClean="0">
                <a:latin typeface="Arial" panose="020B0604020202020204" pitchFamily="34" charset="0"/>
                <a:cs typeface="Arial" panose="020B0604020202020204" pitchFamily="34" charset="0"/>
              </a:rPr>
              <a:t>oadside </a:t>
            </a:r>
            <a:r>
              <a:rPr lang="en-NZ" sz="1600" dirty="0">
                <a:latin typeface="Arial" panose="020B0604020202020204" pitchFamily="34" charset="0"/>
                <a:cs typeface="Arial" panose="020B0604020202020204" pitchFamily="34" charset="0"/>
              </a:rPr>
              <a:t>drug testing </a:t>
            </a:r>
            <a:r>
              <a:rPr lang="en-NZ" sz="1600" dirty="0" smtClean="0">
                <a:latin typeface="Arial" panose="020B0604020202020204" pitchFamily="34" charset="0"/>
                <a:cs typeface="Arial" panose="020B0604020202020204" pitchFamily="34" charset="0"/>
              </a:rPr>
              <a:t>equipment </a:t>
            </a:r>
          </a:p>
          <a:p>
            <a:pPr marL="285750" lvl="0" indent="-285750">
              <a:buClr>
                <a:srgbClr val="00B7F1"/>
              </a:buClr>
              <a:buFont typeface="Wingdings" panose="05000000000000000000" pitchFamily="2" charset="2"/>
              <a:buChar char="Ø"/>
              <a:defRPr/>
            </a:pPr>
            <a:r>
              <a:rPr lang="en-NZ" sz="1600" dirty="0">
                <a:latin typeface="Arial" panose="020B0604020202020204" pitchFamily="34" charset="0"/>
                <a:cs typeface="Arial" panose="020B0604020202020204" pitchFamily="34" charset="0"/>
              </a:rPr>
              <a:t>R</a:t>
            </a:r>
            <a:r>
              <a:rPr lang="en-NZ" sz="1600" dirty="0" smtClean="0">
                <a:latin typeface="Arial" panose="020B0604020202020204" pitchFamily="34" charset="0"/>
                <a:cs typeface="Arial" panose="020B0604020202020204" pitchFamily="34" charset="0"/>
              </a:rPr>
              <a:t>oad </a:t>
            </a:r>
            <a:r>
              <a:rPr lang="en-NZ" sz="1600" dirty="0">
                <a:latin typeface="Arial" panose="020B0604020202020204" pitchFamily="34" charset="0"/>
                <a:cs typeface="Arial" panose="020B0604020202020204" pitchFamily="34" charset="0"/>
              </a:rPr>
              <a:t>maintenance or </a:t>
            </a:r>
            <a:r>
              <a:rPr lang="en-NZ" sz="1600" dirty="0" smtClean="0">
                <a:latin typeface="Arial" panose="020B0604020202020204" pitchFamily="34" charset="0"/>
                <a:cs typeface="Arial" panose="020B0604020202020204" pitchFamily="34" charset="0"/>
              </a:rPr>
              <a:t>upgrades </a:t>
            </a:r>
          </a:p>
          <a:p>
            <a:pPr marL="285750" lvl="0" indent="-285750">
              <a:buClr>
                <a:srgbClr val="00B7F1"/>
              </a:buClr>
              <a:buFont typeface="Wingdings" panose="05000000000000000000" pitchFamily="2" charset="2"/>
              <a:buChar char="Ø"/>
              <a:defRPr/>
            </a:pPr>
            <a:r>
              <a:rPr lang="en-NZ" sz="1600" dirty="0">
                <a:latin typeface="Arial" panose="020B0604020202020204" pitchFamily="34" charset="0"/>
                <a:cs typeface="Arial" panose="020B0604020202020204" pitchFamily="34" charset="0"/>
              </a:rPr>
              <a:t>R</a:t>
            </a:r>
            <a:r>
              <a:rPr lang="en-NZ" sz="1600" dirty="0" smtClean="0">
                <a:latin typeface="Arial" panose="020B0604020202020204" pitchFamily="34" charset="0"/>
                <a:cs typeface="Arial" panose="020B0604020202020204" pitchFamily="34" charset="0"/>
              </a:rPr>
              <a:t>oad </a:t>
            </a:r>
            <a:r>
              <a:rPr lang="en-NZ" sz="1600" dirty="0">
                <a:latin typeface="Arial" panose="020B0604020202020204" pitchFamily="34" charset="0"/>
                <a:cs typeface="Arial" panose="020B0604020202020204" pitchFamily="34" charset="0"/>
              </a:rPr>
              <a:t>safety </a:t>
            </a:r>
            <a:r>
              <a:rPr lang="en-NZ" sz="1600" dirty="0" smtClean="0">
                <a:latin typeface="Arial" panose="020B0604020202020204" pitchFamily="34" charset="0"/>
                <a:cs typeface="Arial" panose="020B0604020202020204" pitchFamily="34" charset="0"/>
              </a:rPr>
              <a:t>campaigns</a:t>
            </a:r>
          </a:p>
          <a:p>
            <a:pPr lvl="0">
              <a:defRPr/>
            </a:pPr>
            <a:endParaRPr lang="en-N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161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939"/>
            <a:ext cx="8229600" cy="631371"/>
          </a:xfrm>
        </p:spPr>
        <p:txBody>
          <a:bodyPr>
            <a:normAutofit/>
          </a:bodyPr>
          <a:lstStyle/>
          <a:p>
            <a:r>
              <a:rPr lang="en-NZ" sz="2000" dirty="0" smtClean="0">
                <a:solidFill>
                  <a:schemeClr val="bg1"/>
                </a:solidFill>
              </a:rPr>
              <a:t>Public transport is now split by infrastructure and services</a:t>
            </a:r>
            <a:endParaRPr lang="en-NZ" sz="2000" dirty="0">
              <a:solidFill>
                <a:schemeClr val="bg1"/>
              </a:solidFill>
            </a:endParaRPr>
          </a:p>
        </p:txBody>
      </p:sp>
      <p:sp>
        <p:nvSpPr>
          <p:cNvPr id="3" name="Content Placeholder 2"/>
          <p:cNvSpPr>
            <a:spLocks noGrp="1"/>
          </p:cNvSpPr>
          <p:nvPr>
            <p:ph idx="1"/>
          </p:nvPr>
        </p:nvSpPr>
        <p:spPr>
          <a:xfrm>
            <a:off x="107505" y="1345332"/>
            <a:ext cx="7776864" cy="3672408"/>
          </a:xfrm>
        </p:spPr>
        <p:txBody>
          <a:bodyPr/>
          <a:lstStyle/>
          <a:p>
            <a:r>
              <a:rPr lang="en-NZ" b="0" dirty="0" smtClean="0">
                <a:solidFill>
                  <a:schemeClr val="tx1"/>
                </a:solidFill>
              </a:rPr>
              <a:t>Changes for the public transport in the draft GPS 2021 separate: </a:t>
            </a:r>
          </a:p>
          <a:p>
            <a:pPr marL="461963" lvl="1" indent="-285750">
              <a:buFont typeface="Arial" panose="020B0604020202020204" pitchFamily="34" charset="0"/>
              <a:buChar char="•"/>
            </a:pPr>
            <a:r>
              <a:rPr lang="en-NZ" b="0" dirty="0" smtClean="0">
                <a:solidFill>
                  <a:schemeClr val="tx1"/>
                </a:solidFill>
              </a:rPr>
              <a:t>ongoing investment to support public transport services</a:t>
            </a:r>
          </a:p>
          <a:p>
            <a:pPr marL="461963" lvl="1" indent="-285750">
              <a:buFont typeface="Arial" panose="020B0604020202020204" pitchFamily="34" charset="0"/>
              <a:buChar char="•"/>
            </a:pPr>
            <a:r>
              <a:rPr lang="en-NZ" b="0" dirty="0" smtClean="0">
                <a:solidFill>
                  <a:schemeClr val="tx1"/>
                </a:solidFill>
              </a:rPr>
              <a:t>from investment in new public transport infrastructure. </a:t>
            </a:r>
          </a:p>
          <a:p>
            <a:pPr lvl="0">
              <a:spcBef>
                <a:spcPts val="600"/>
              </a:spcBef>
              <a:buClr>
                <a:srgbClr val="00A9EF"/>
              </a:buClr>
              <a:buSzPct val="60000"/>
            </a:pPr>
            <a:endParaRPr lang="en-NZ" sz="1600" b="0" dirty="0">
              <a:solidFill>
                <a:schemeClr val="tx1"/>
              </a:solidFill>
            </a:endParaRPr>
          </a:p>
          <a:p>
            <a:endParaRPr lang="en-NZ" sz="1600" b="0" dirty="0">
              <a:solidFill>
                <a:schemeClr val="tx1"/>
              </a:solidFill>
            </a:endParaRPr>
          </a:p>
          <a:p>
            <a:endParaRPr lang="en-NZ" b="0" dirty="0">
              <a:solidFill>
                <a:schemeClr val="tx1"/>
              </a:solidFill>
            </a:endParaRPr>
          </a:p>
        </p:txBody>
      </p:sp>
      <p:sp>
        <p:nvSpPr>
          <p:cNvPr id="4" name="Rounded Rectangle 3"/>
          <p:cNvSpPr/>
          <p:nvPr/>
        </p:nvSpPr>
        <p:spPr>
          <a:xfrm>
            <a:off x="755576" y="2569468"/>
            <a:ext cx="2304256" cy="1956353"/>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smtClean="0">
                <a:solidFill>
                  <a:schemeClr val="tx1"/>
                </a:solidFill>
                <a:latin typeface="Arial" panose="020B0604020202020204" pitchFamily="34" charset="0"/>
                <a:cs typeface="Arial" panose="020B0604020202020204" pitchFamily="34" charset="0"/>
              </a:rPr>
              <a:t>GPS 2018</a:t>
            </a:r>
          </a:p>
          <a:p>
            <a:pPr algn="ctr"/>
            <a:endParaRPr lang="en-NZ" sz="1600" b="1" dirty="0" smtClean="0">
              <a:solidFill>
                <a:schemeClr val="tx1"/>
              </a:solidFill>
              <a:latin typeface="Arial" panose="020B0604020202020204" pitchFamily="34" charset="0"/>
              <a:cs typeface="Arial" panose="020B0604020202020204" pitchFamily="34" charset="0"/>
            </a:endParaRPr>
          </a:p>
          <a:p>
            <a:pPr marL="285750" lvl="0" indent="-285750">
              <a:spcBef>
                <a:spcPts val="600"/>
              </a:spcBef>
              <a:buClr>
                <a:srgbClr val="00A9EF"/>
              </a:buClr>
              <a:buSzPct val="60000"/>
              <a:buFont typeface="Wingdings" panose="05000000000000000000" pitchFamily="2" charset="2"/>
              <a:buChar char="Ø"/>
            </a:pPr>
            <a:r>
              <a:rPr lang="en-NZ" sz="1600" dirty="0" smtClean="0">
                <a:solidFill>
                  <a:schemeClr val="tx1"/>
                </a:solidFill>
                <a:latin typeface="Arial" pitchFamily="34" charset="0"/>
                <a:cs typeface="Arial" pitchFamily="34" charset="0"/>
              </a:rPr>
              <a:t>Public transport</a:t>
            </a:r>
            <a:endParaRPr lang="en-NZ" sz="1600" dirty="0">
              <a:solidFill>
                <a:schemeClr val="tx1"/>
              </a:solidFill>
              <a:latin typeface="Arial" pitchFamily="34" charset="0"/>
              <a:cs typeface="Arial" pitchFamily="34" charset="0"/>
            </a:endParaRPr>
          </a:p>
          <a:p>
            <a:pPr marL="285750" lvl="0" indent="-285750">
              <a:spcBef>
                <a:spcPts val="600"/>
              </a:spcBef>
              <a:buClr>
                <a:srgbClr val="00A9EF"/>
              </a:buClr>
              <a:buSzPct val="60000"/>
              <a:buFont typeface="Wingdings" panose="05000000000000000000" pitchFamily="2" charset="2"/>
              <a:buChar char="Ø"/>
            </a:pPr>
            <a:r>
              <a:rPr lang="en-NZ" sz="1600" dirty="0" smtClean="0">
                <a:solidFill>
                  <a:schemeClr val="tx1"/>
                </a:solidFill>
                <a:latin typeface="Arial" pitchFamily="34" charset="0"/>
                <a:cs typeface="Arial" pitchFamily="34" charset="0"/>
              </a:rPr>
              <a:t>Rapid transit</a:t>
            </a:r>
          </a:p>
          <a:p>
            <a:pPr marL="285750" lvl="0" indent="-285750">
              <a:spcBef>
                <a:spcPts val="600"/>
              </a:spcBef>
              <a:buClr>
                <a:srgbClr val="00A9EF"/>
              </a:buClr>
              <a:buSzPct val="60000"/>
              <a:buFont typeface="Wingdings" panose="05000000000000000000" pitchFamily="2" charset="2"/>
              <a:buChar char="Ø"/>
            </a:pPr>
            <a:r>
              <a:rPr lang="en-NZ" sz="1600" dirty="0" smtClean="0">
                <a:solidFill>
                  <a:schemeClr val="tx1"/>
                </a:solidFill>
                <a:latin typeface="Arial" pitchFamily="34" charset="0"/>
                <a:cs typeface="Arial" pitchFamily="34" charset="0"/>
              </a:rPr>
              <a:t>Transitional rail</a:t>
            </a:r>
          </a:p>
        </p:txBody>
      </p:sp>
      <p:sp>
        <p:nvSpPr>
          <p:cNvPr id="6" name="Rounded Rectangle 5"/>
          <p:cNvSpPr/>
          <p:nvPr/>
        </p:nvSpPr>
        <p:spPr>
          <a:xfrm>
            <a:off x="5004048" y="2569467"/>
            <a:ext cx="2304256" cy="1956354"/>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700" b="1" dirty="0">
                <a:solidFill>
                  <a:schemeClr val="tx1"/>
                </a:solidFill>
                <a:latin typeface="Arial" panose="020B0604020202020204" pitchFamily="34" charset="0"/>
                <a:cs typeface="Arial" panose="020B0604020202020204" pitchFamily="34" charset="0"/>
              </a:rPr>
              <a:t>GPS </a:t>
            </a:r>
            <a:r>
              <a:rPr lang="en-NZ" sz="1700" b="1" dirty="0" smtClean="0">
                <a:solidFill>
                  <a:schemeClr val="tx1"/>
                </a:solidFill>
                <a:latin typeface="Arial" panose="020B0604020202020204" pitchFamily="34" charset="0"/>
                <a:cs typeface="Arial" panose="020B0604020202020204" pitchFamily="34" charset="0"/>
              </a:rPr>
              <a:t>2021</a:t>
            </a:r>
          </a:p>
          <a:p>
            <a:pPr algn="ctr"/>
            <a:endParaRPr lang="en-NZ" sz="1700" b="1" dirty="0">
              <a:solidFill>
                <a:schemeClr val="tx1"/>
              </a:solidFill>
              <a:latin typeface="Arial" panose="020B0604020202020204" pitchFamily="34" charset="0"/>
              <a:cs typeface="Arial" panose="020B0604020202020204" pitchFamily="34" charset="0"/>
            </a:endParaRPr>
          </a:p>
          <a:p>
            <a:pPr marL="285750" lvl="0" indent="-285750">
              <a:spcBef>
                <a:spcPts val="600"/>
              </a:spcBef>
              <a:buClr>
                <a:srgbClr val="00A9EF"/>
              </a:buClr>
              <a:buSzPct val="60000"/>
              <a:buFont typeface="Wingdings" panose="05000000000000000000" pitchFamily="2" charset="2"/>
              <a:buChar char="Ø"/>
            </a:pPr>
            <a:r>
              <a:rPr lang="en-NZ" sz="1600" dirty="0">
                <a:solidFill>
                  <a:schemeClr val="tx1"/>
                </a:solidFill>
                <a:latin typeface="Arial" pitchFamily="34" charset="0"/>
                <a:cs typeface="Arial" pitchFamily="34" charset="0"/>
              </a:rPr>
              <a:t>Public transport </a:t>
            </a:r>
            <a:r>
              <a:rPr lang="en-NZ" sz="1600" u="sng" dirty="0" smtClean="0">
                <a:solidFill>
                  <a:schemeClr val="tx1"/>
                </a:solidFill>
                <a:latin typeface="Arial" pitchFamily="34" charset="0"/>
                <a:cs typeface="Arial" pitchFamily="34" charset="0"/>
              </a:rPr>
              <a:t>services</a:t>
            </a:r>
            <a:endParaRPr lang="en-NZ" sz="1600" u="sng" dirty="0">
              <a:solidFill>
                <a:schemeClr val="tx1"/>
              </a:solidFill>
              <a:latin typeface="Arial" pitchFamily="34" charset="0"/>
              <a:cs typeface="Arial" pitchFamily="34" charset="0"/>
            </a:endParaRPr>
          </a:p>
          <a:p>
            <a:pPr marL="285750" lvl="0" indent="-285750">
              <a:spcBef>
                <a:spcPts val="600"/>
              </a:spcBef>
              <a:buClr>
                <a:srgbClr val="00A9EF"/>
              </a:buClr>
              <a:buSzPct val="60000"/>
              <a:buFont typeface="Wingdings" panose="05000000000000000000" pitchFamily="2" charset="2"/>
              <a:buChar char="Ø"/>
            </a:pPr>
            <a:r>
              <a:rPr lang="en-NZ" sz="1600" dirty="0" smtClean="0">
                <a:solidFill>
                  <a:schemeClr val="tx1"/>
                </a:solidFill>
                <a:latin typeface="Arial" pitchFamily="34" charset="0"/>
                <a:cs typeface="Arial" pitchFamily="34" charset="0"/>
              </a:rPr>
              <a:t>Public transport </a:t>
            </a:r>
            <a:r>
              <a:rPr lang="en-NZ" sz="1600" u="sng" dirty="0" smtClean="0">
                <a:solidFill>
                  <a:schemeClr val="tx1"/>
                </a:solidFill>
                <a:latin typeface="Arial" pitchFamily="34" charset="0"/>
                <a:cs typeface="Arial" pitchFamily="34" charset="0"/>
              </a:rPr>
              <a:t>infrastructure</a:t>
            </a:r>
            <a:endParaRPr lang="en-NZ" sz="1600" u="sng" dirty="0">
              <a:solidFill>
                <a:schemeClr val="tx1"/>
              </a:solidFill>
              <a:latin typeface="Arial" pitchFamily="34" charset="0"/>
              <a:cs typeface="Arial" pitchFamily="34" charset="0"/>
            </a:endParaRPr>
          </a:p>
        </p:txBody>
      </p:sp>
      <p:sp>
        <p:nvSpPr>
          <p:cNvPr id="7" name="Right Arrow 6"/>
          <p:cNvSpPr/>
          <p:nvPr/>
        </p:nvSpPr>
        <p:spPr>
          <a:xfrm>
            <a:off x="3495569" y="3259612"/>
            <a:ext cx="1144752" cy="576064"/>
          </a:xfrm>
          <a:prstGeom prst="right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1355239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3" y="414098"/>
            <a:ext cx="8229600" cy="631371"/>
          </a:xfrm>
        </p:spPr>
        <p:txBody>
          <a:bodyPr/>
          <a:lstStyle/>
          <a:p>
            <a:r>
              <a:rPr lang="en-NZ" dirty="0">
                <a:solidFill>
                  <a:schemeClr val="bg1"/>
                </a:solidFill>
              </a:rPr>
              <a:t>R</a:t>
            </a:r>
            <a:r>
              <a:rPr lang="en-NZ" dirty="0" smtClean="0">
                <a:solidFill>
                  <a:schemeClr val="bg1"/>
                </a:solidFill>
              </a:rPr>
              <a:t>ail network is a new activity class</a:t>
            </a:r>
            <a:endParaRPr lang="en-NZ" dirty="0">
              <a:solidFill>
                <a:schemeClr val="bg1"/>
              </a:solidFill>
            </a:endParaRPr>
          </a:p>
        </p:txBody>
      </p:sp>
      <p:sp>
        <p:nvSpPr>
          <p:cNvPr id="3" name="Content Placeholder 2"/>
          <p:cNvSpPr>
            <a:spLocks noGrp="1"/>
          </p:cNvSpPr>
          <p:nvPr>
            <p:ph idx="1"/>
          </p:nvPr>
        </p:nvSpPr>
        <p:spPr>
          <a:xfrm>
            <a:off x="258096" y="1333501"/>
            <a:ext cx="8189219" cy="3771636"/>
          </a:xfrm>
        </p:spPr>
        <p:txBody>
          <a:bodyPr/>
          <a:lstStyle/>
          <a:p>
            <a:r>
              <a:rPr lang="en-NZ" dirty="0" smtClean="0">
                <a:solidFill>
                  <a:schemeClr val="tx1"/>
                </a:solidFill>
              </a:rPr>
              <a:t>Improving </a:t>
            </a:r>
            <a:r>
              <a:rPr lang="en-NZ" dirty="0">
                <a:solidFill>
                  <a:schemeClr val="tx1"/>
                </a:solidFill>
              </a:rPr>
              <a:t>the rail network </a:t>
            </a:r>
            <a:r>
              <a:rPr lang="en-NZ" dirty="0" smtClean="0">
                <a:solidFill>
                  <a:schemeClr val="tx1"/>
                </a:solidFill>
              </a:rPr>
              <a:t>is good for our roads</a:t>
            </a:r>
          </a:p>
          <a:p>
            <a:pPr marL="285750" indent="-285750">
              <a:buFont typeface="Wingdings" panose="05000000000000000000" pitchFamily="2" charset="2"/>
              <a:buChar char="Ø"/>
            </a:pPr>
            <a:endParaRPr lang="en-NZ" sz="1600" b="0" dirty="0" smtClean="0">
              <a:solidFill>
                <a:schemeClr val="tx1"/>
              </a:solidFill>
            </a:endParaRPr>
          </a:p>
          <a:p>
            <a:pPr marL="285750" lvl="0" indent="-285750">
              <a:spcBef>
                <a:spcPts val="600"/>
              </a:spcBef>
              <a:buClr>
                <a:srgbClr val="00A9EF"/>
              </a:buClr>
              <a:buSzPct val="60000"/>
              <a:buFont typeface="Wingdings" panose="05000000000000000000" pitchFamily="2" charset="2"/>
              <a:buChar char="Ø"/>
            </a:pPr>
            <a:r>
              <a:rPr lang="en-NZ" sz="1600" b="0" dirty="0" smtClean="0">
                <a:solidFill>
                  <a:schemeClr val="tx1"/>
                </a:solidFill>
              </a:rPr>
              <a:t>The new activity class will provide funding </a:t>
            </a:r>
            <a:r>
              <a:rPr lang="en-NZ" sz="1600" b="0" dirty="0">
                <a:solidFill>
                  <a:schemeClr val="tx1"/>
                </a:solidFill>
              </a:rPr>
              <a:t>for </a:t>
            </a:r>
            <a:r>
              <a:rPr lang="en-NZ" sz="1600" b="0" dirty="0" err="1">
                <a:solidFill>
                  <a:schemeClr val="tx1"/>
                </a:solidFill>
              </a:rPr>
              <a:t>KiwiRail</a:t>
            </a:r>
            <a:r>
              <a:rPr lang="en-NZ" sz="1600" b="0" dirty="0">
                <a:solidFill>
                  <a:schemeClr val="tx1"/>
                </a:solidFill>
              </a:rPr>
              <a:t> to maintain and renew </a:t>
            </a:r>
            <a:r>
              <a:rPr lang="en-NZ" sz="1600" b="0" dirty="0" smtClean="0">
                <a:solidFill>
                  <a:schemeClr val="tx1"/>
                </a:solidFill>
              </a:rPr>
              <a:t>the </a:t>
            </a:r>
            <a:r>
              <a:rPr lang="en-NZ" sz="1600" b="0" dirty="0">
                <a:solidFill>
                  <a:schemeClr val="tx1"/>
                </a:solidFill>
              </a:rPr>
              <a:t>national </a:t>
            </a:r>
            <a:r>
              <a:rPr lang="en-NZ" sz="1600" b="0" dirty="0" smtClean="0">
                <a:solidFill>
                  <a:schemeClr val="tx1"/>
                </a:solidFill>
              </a:rPr>
              <a:t>rail freight network, as per the New Zealand Rail Plan.</a:t>
            </a:r>
            <a:endParaRPr lang="en-NZ" sz="1600" b="0" dirty="0">
              <a:solidFill>
                <a:schemeClr val="tx1"/>
              </a:solidFill>
            </a:endParaRPr>
          </a:p>
          <a:p>
            <a:pPr marL="285750" lvl="0" indent="-285750">
              <a:spcBef>
                <a:spcPts val="600"/>
              </a:spcBef>
              <a:buClr>
                <a:srgbClr val="00A9EF"/>
              </a:buClr>
              <a:buSzPct val="60000"/>
              <a:buFont typeface="Wingdings" panose="05000000000000000000" pitchFamily="2" charset="2"/>
              <a:buChar char="Ø"/>
            </a:pPr>
            <a:endParaRPr lang="en-NZ" sz="1600" b="0" dirty="0" smtClean="0">
              <a:solidFill>
                <a:schemeClr val="tx1"/>
              </a:solidFill>
            </a:endParaRPr>
          </a:p>
          <a:p>
            <a:pPr marL="285750" lvl="0" indent="-285750">
              <a:spcBef>
                <a:spcPts val="600"/>
              </a:spcBef>
              <a:buClr>
                <a:srgbClr val="00A9EF"/>
              </a:buClr>
              <a:buSzPct val="60000"/>
              <a:buFont typeface="Wingdings" panose="05000000000000000000" pitchFamily="2" charset="2"/>
              <a:buChar char="Ø"/>
            </a:pPr>
            <a:r>
              <a:rPr lang="en-NZ" sz="1600" b="0" dirty="0" smtClean="0">
                <a:solidFill>
                  <a:schemeClr val="tx1"/>
                </a:solidFill>
              </a:rPr>
              <a:t>The NLTF is only one source of funding:</a:t>
            </a:r>
          </a:p>
          <a:p>
            <a:pPr marL="177800" indent="-177800">
              <a:spcBef>
                <a:spcPts val="600"/>
              </a:spcBef>
              <a:buClr>
                <a:srgbClr val="00A9EF"/>
              </a:buClr>
            </a:pPr>
            <a:endParaRPr lang="en-NZ" dirty="0">
              <a:solidFill>
                <a:schemeClr val="tx1"/>
              </a:solidFill>
            </a:endParaRPr>
          </a:p>
        </p:txBody>
      </p:sp>
      <p:sp>
        <p:nvSpPr>
          <p:cNvPr id="5" name="Rectangle 4"/>
          <p:cNvSpPr/>
          <p:nvPr/>
        </p:nvSpPr>
        <p:spPr>
          <a:xfrm>
            <a:off x="1161656" y="3649588"/>
            <a:ext cx="2090520"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latin typeface="Arial" panose="020B0604020202020204" pitchFamily="34" charset="0"/>
                <a:cs typeface="Arial" panose="020B0604020202020204" pitchFamily="34" charset="0"/>
              </a:rPr>
              <a:t>NLTF</a:t>
            </a:r>
            <a:endParaRPr lang="en-NZ" sz="1600" dirty="0">
              <a:latin typeface="Arial" panose="020B0604020202020204" pitchFamily="34" charset="0"/>
              <a:cs typeface="Arial" panose="020B0604020202020204" pitchFamily="34" charset="0"/>
            </a:endParaRPr>
          </a:p>
        </p:txBody>
      </p:sp>
      <p:sp>
        <p:nvSpPr>
          <p:cNvPr id="6" name="Rectangle 5"/>
          <p:cNvSpPr/>
          <p:nvPr/>
        </p:nvSpPr>
        <p:spPr>
          <a:xfrm>
            <a:off x="3246480" y="3649588"/>
            <a:ext cx="2090520"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latin typeface="Arial" panose="020B0604020202020204" pitchFamily="34" charset="0"/>
                <a:cs typeface="Arial" panose="020B0604020202020204" pitchFamily="34" charset="0"/>
              </a:rPr>
              <a:t>Track user charges</a:t>
            </a:r>
            <a:endParaRPr lang="en-NZ" sz="1600" dirty="0">
              <a:latin typeface="Arial" panose="020B0604020202020204" pitchFamily="34" charset="0"/>
              <a:cs typeface="Arial" panose="020B0604020202020204" pitchFamily="34" charset="0"/>
            </a:endParaRPr>
          </a:p>
        </p:txBody>
      </p:sp>
      <p:sp>
        <p:nvSpPr>
          <p:cNvPr id="7" name="Rectangle 6"/>
          <p:cNvSpPr/>
          <p:nvPr/>
        </p:nvSpPr>
        <p:spPr>
          <a:xfrm>
            <a:off x="5326720" y="3649588"/>
            <a:ext cx="208482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latin typeface="Arial" panose="020B0604020202020204" pitchFamily="34" charset="0"/>
                <a:cs typeface="Arial" panose="020B0604020202020204" pitchFamily="34" charset="0"/>
              </a:rPr>
              <a:t>Crown funding</a:t>
            </a:r>
            <a:endParaRPr lang="en-NZ" sz="1600" dirty="0">
              <a:latin typeface="Arial" panose="020B0604020202020204" pitchFamily="34" charset="0"/>
              <a:cs typeface="Arial" panose="020B0604020202020204" pitchFamily="34" charset="0"/>
            </a:endParaRPr>
          </a:p>
        </p:txBody>
      </p:sp>
      <p:sp>
        <p:nvSpPr>
          <p:cNvPr id="8" name="TextBox 7"/>
          <p:cNvSpPr txBox="1"/>
          <p:nvPr/>
        </p:nvSpPr>
        <p:spPr>
          <a:xfrm>
            <a:off x="4138773" y="4341531"/>
            <a:ext cx="1506850" cy="292388"/>
          </a:xfrm>
          <a:prstGeom prst="rect">
            <a:avLst/>
          </a:prstGeom>
          <a:noFill/>
        </p:spPr>
        <p:txBody>
          <a:bodyPr wrap="square" rtlCol="0">
            <a:spAutoFit/>
          </a:bodyPr>
          <a:lstStyle/>
          <a:p>
            <a:pPr>
              <a:spcBef>
                <a:spcPts val="600"/>
              </a:spcBef>
              <a:buClr>
                <a:schemeClr val="accent1"/>
              </a:buClr>
              <a:buSzPct val="60000"/>
            </a:pPr>
            <a:r>
              <a:rPr lang="en-NZ" sz="1300" dirty="0" smtClean="0">
                <a:latin typeface="Arial" pitchFamily="34" charset="0"/>
                <a:cs typeface="Arial" pitchFamily="34" charset="0"/>
              </a:rPr>
              <a:t>$TBC</a:t>
            </a:r>
          </a:p>
        </p:txBody>
      </p:sp>
      <p:sp>
        <p:nvSpPr>
          <p:cNvPr id="9" name="TextBox 8"/>
          <p:cNvSpPr txBox="1"/>
          <p:nvPr/>
        </p:nvSpPr>
        <p:spPr>
          <a:xfrm>
            <a:off x="6113470" y="4347484"/>
            <a:ext cx="1788097" cy="292388"/>
          </a:xfrm>
          <a:prstGeom prst="rect">
            <a:avLst/>
          </a:prstGeom>
          <a:noFill/>
        </p:spPr>
        <p:txBody>
          <a:bodyPr wrap="square" rtlCol="0">
            <a:spAutoFit/>
          </a:bodyPr>
          <a:lstStyle/>
          <a:p>
            <a:pPr>
              <a:spcBef>
                <a:spcPts val="600"/>
              </a:spcBef>
              <a:buClr>
                <a:schemeClr val="accent1"/>
              </a:buClr>
              <a:buSzPct val="60000"/>
            </a:pPr>
            <a:r>
              <a:rPr lang="en-NZ" sz="1300" dirty="0" smtClean="0">
                <a:latin typeface="Arial" pitchFamily="34" charset="0"/>
                <a:cs typeface="Arial" pitchFamily="34" charset="0"/>
              </a:rPr>
              <a:t>$TBC through Budget</a:t>
            </a:r>
          </a:p>
        </p:txBody>
      </p:sp>
      <p:sp>
        <p:nvSpPr>
          <p:cNvPr id="27" name="Bent-Up Arrow 26"/>
          <p:cNvSpPr/>
          <p:nvPr/>
        </p:nvSpPr>
        <p:spPr>
          <a:xfrm rot="5400000">
            <a:off x="3792143" y="4222132"/>
            <a:ext cx="379329" cy="358661"/>
          </a:xfrm>
          <a:prstGeom prst="ben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Bent-Up Arrow 27"/>
          <p:cNvSpPr/>
          <p:nvPr/>
        </p:nvSpPr>
        <p:spPr>
          <a:xfrm rot="5400000">
            <a:off x="5794513" y="4222132"/>
            <a:ext cx="379329" cy="358661"/>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 name="TextBox 10"/>
          <p:cNvSpPr txBox="1"/>
          <p:nvPr/>
        </p:nvSpPr>
        <p:spPr>
          <a:xfrm>
            <a:off x="1780115" y="4347484"/>
            <a:ext cx="1826597" cy="292388"/>
          </a:xfrm>
          <a:prstGeom prst="rect">
            <a:avLst/>
          </a:prstGeom>
          <a:noFill/>
        </p:spPr>
        <p:txBody>
          <a:bodyPr wrap="square" rtlCol="0">
            <a:spAutoFit/>
          </a:bodyPr>
          <a:lstStyle/>
          <a:p>
            <a:pPr>
              <a:spcBef>
                <a:spcPts val="600"/>
              </a:spcBef>
              <a:buClr>
                <a:schemeClr val="accent1"/>
              </a:buClr>
              <a:buSzPct val="60000"/>
            </a:pPr>
            <a:r>
              <a:rPr lang="en-NZ" sz="1300" dirty="0" smtClean="0">
                <a:latin typeface="Arial" pitchFamily="34" charset="0"/>
                <a:cs typeface="Arial" pitchFamily="34" charset="0"/>
              </a:rPr>
              <a:t>$100-$120m </a:t>
            </a:r>
            <a:r>
              <a:rPr lang="en-NZ" sz="1300" dirty="0" err="1" smtClean="0">
                <a:latin typeface="Arial" pitchFamily="34" charset="0"/>
                <a:cs typeface="Arial" pitchFamily="34" charset="0"/>
              </a:rPr>
              <a:t>p.a</a:t>
            </a:r>
            <a:endParaRPr lang="en-NZ" sz="1300" dirty="0" smtClean="0">
              <a:latin typeface="Arial" pitchFamily="34" charset="0"/>
              <a:cs typeface="Arial" pitchFamily="34" charset="0"/>
            </a:endParaRPr>
          </a:p>
        </p:txBody>
      </p:sp>
      <p:sp>
        <p:nvSpPr>
          <p:cNvPr id="12" name="Bent-Up Arrow 11"/>
          <p:cNvSpPr/>
          <p:nvPr/>
        </p:nvSpPr>
        <p:spPr>
          <a:xfrm rot="5400000">
            <a:off x="1435665" y="4224081"/>
            <a:ext cx="379329" cy="358661"/>
          </a:xfrm>
          <a:prstGeom prst="ben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0990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solidFill>
              </a:rPr>
              <a:t>Coastal shipping is a new activity class</a:t>
            </a:r>
            <a:endParaRPr lang="en-NZ" dirty="0">
              <a:solidFill>
                <a:schemeClr val="bg1"/>
              </a:solidFill>
            </a:endParaRPr>
          </a:p>
        </p:txBody>
      </p:sp>
      <p:sp>
        <p:nvSpPr>
          <p:cNvPr id="3" name="Content Placeholder 2"/>
          <p:cNvSpPr>
            <a:spLocks noGrp="1"/>
          </p:cNvSpPr>
          <p:nvPr>
            <p:ph idx="1"/>
          </p:nvPr>
        </p:nvSpPr>
        <p:spPr>
          <a:xfrm>
            <a:off x="258097" y="2569468"/>
            <a:ext cx="4745951" cy="2175629"/>
          </a:xfrm>
        </p:spPr>
        <p:txBody>
          <a:bodyPr/>
          <a:lstStyle/>
          <a:p>
            <a:endParaRPr lang="en-NZ" dirty="0">
              <a:solidFill>
                <a:schemeClr val="tx1"/>
              </a:solidFill>
            </a:endParaRPr>
          </a:p>
          <a:p>
            <a:endParaRPr lang="en-NZ" b="0" dirty="0">
              <a:solidFill>
                <a:schemeClr val="tx1"/>
              </a:solidFill>
            </a:endParaRPr>
          </a:p>
          <a:p>
            <a:endParaRPr lang="en-NZ" b="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6875" y="1951594"/>
            <a:ext cx="4915049" cy="2767417"/>
          </a:xfrm>
          <a:prstGeom prst="rect">
            <a:avLst/>
          </a:prstGeom>
        </p:spPr>
      </p:pic>
      <p:sp>
        <p:nvSpPr>
          <p:cNvPr id="5" name="Rectangle 4"/>
          <p:cNvSpPr/>
          <p:nvPr/>
        </p:nvSpPr>
        <p:spPr>
          <a:xfrm>
            <a:off x="611560" y="1164260"/>
            <a:ext cx="8064896" cy="646331"/>
          </a:xfrm>
          <a:prstGeom prst="rect">
            <a:avLst/>
          </a:prstGeom>
        </p:spPr>
        <p:txBody>
          <a:bodyPr wrap="square">
            <a:spAutoFit/>
          </a:bodyPr>
          <a:lstStyle/>
          <a:p>
            <a:pPr algn="ctr"/>
            <a:r>
              <a:rPr lang="en-NZ" b="1" dirty="0" smtClean="0">
                <a:latin typeface="Arial" panose="020B0604020202020204" pitchFamily="34" charset="0"/>
                <a:cs typeface="Arial" panose="020B0604020202020204" pitchFamily="34" charset="0"/>
              </a:rPr>
              <a:t>Coastal </a:t>
            </a:r>
            <a:r>
              <a:rPr lang="en-NZ" b="1" dirty="0">
                <a:latin typeface="Arial" panose="020B0604020202020204" pitchFamily="34" charset="0"/>
                <a:cs typeface="Arial" panose="020B0604020202020204" pitchFamily="34" charset="0"/>
              </a:rPr>
              <a:t>shipping is included in GPS 2021 to embed mode-neutrality in the transport system.</a:t>
            </a:r>
          </a:p>
        </p:txBody>
      </p:sp>
    </p:spTree>
    <p:extLst>
      <p:ext uri="{BB962C8B-B14F-4D97-AF65-F5344CB8AC3E}">
        <p14:creationId xmlns:p14="http://schemas.microsoft.com/office/powerpoint/2010/main" val="2985129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solidFill>
              </a:rPr>
              <a:t>Other sources of funding</a:t>
            </a:r>
            <a:endParaRPr lang="en-NZ" dirty="0">
              <a:solidFill>
                <a:schemeClr val="bg1"/>
              </a:solidFill>
            </a:endParaRPr>
          </a:p>
        </p:txBody>
      </p:sp>
      <p:sp>
        <p:nvSpPr>
          <p:cNvPr id="3" name="Content Placeholder 2"/>
          <p:cNvSpPr>
            <a:spLocks noGrp="1"/>
          </p:cNvSpPr>
          <p:nvPr>
            <p:ph idx="1"/>
          </p:nvPr>
        </p:nvSpPr>
        <p:spPr>
          <a:xfrm>
            <a:off x="258097" y="1333501"/>
            <a:ext cx="3953864" cy="3771636"/>
          </a:xfrm>
        </p:spPr>
        <p:txBody>
          <a:bodyPr/>
          <a:lstStyle/>
          <a:p>
            <a:pPr>
              <a:spcBef>
                <a:spcPts val="600"/>
              </a:spcBef>
              <a:buClr>
                <a:schemeClr val="accent1"/>
              </a:buClr>
              <a:buSzPct val="60000"/>
            </a:pPr>
            <a:r>
              <a:rPr lang="en-NZ" sz="1800" dirty="0" smtClean="0">
                <a:solidFill>
                  <a:schemeClr val="tx1"/>
                </a:solidFill>
              </a:rPr>
              <a:t>The New Zealand Upgrade Programme (NZUP)</a:t>
            </a:r>
          </a:p>
          <a:p>
            <a:endParaRPr lang="en-NZ" b="0" dirty="0" smtClean="0">
              <a:solidFill>
                <a:schemeClr val="tx1"/>
              </a:solidFill>
            </a:endParaRPr>
          </a:p>
          <a:p>
            <a:pPr marL="285750" indent="-285750">
              <a:buClr>
                <a:srgbClr val="00B7F1"/>
              </a:buClr>
              <a:buFont typeface="Wingdings" panose="05000000000000000000" pitchFamily="2" charset="2"/>
              <a:buChar char="Ø"/>
            </a:pPr>
            <a:r>
              <a:rPr lang="en-NZ" b="0" dirty="0" smtClean="0">
                <a:solidFill>
                  <a:schemeClr val="tx1"/>
                </a:solidFill>
              </a:rPr>
              <a:t>$</a:t>
            </a:r>
            <a:r>
              <a:rPr lang="en-NZ" b="0" dirty="0">
                <a:solidFill>
                  <a:schemeClr val="tx1"/>
                </a:solidFill>
              </a:rPr>
              <a:t>6.8billion for transport projects across New Zealand.</a:t>
            </a:r>
          </a:p>
          <a:p>
            <a:endParaRPr lang="en-NZ" b="0" dirty="0" smtClean="0">
              <a:solidFill>
                <a:schemeClr val="tx1"/>
              </a:solidFill>
            </a:endParaRPr>
          </a:p>
          <a:p>
            <a:endParaRPr lang="en-NZ" b="0" dirty="0">
              <a:solidFill>
                <a:schemeClr val="tx1"/>
              </a:solidFill>
            </a:endParaRPr>
          </a:p>
        </p:txBody>
      </p:sp>
      <p:sp>
        <p:nvSpPr>
          <p:cNvPr id="5" name="Content Placeholder 2"/>
          <p:cNvSpPr txBox="1">
            <a:spLocks/>
          </p:cNvSpPr>
          <p:nvPr/>
        </p:nvSpPr>
        <p:spPr>
          <a:xfrm>
            <a:off x="4211960" y="1333501"/>
            <a:ext cx="3665831" cy="377163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700" b="1" kern="1200">
                <a:solidFill>
                  <a:schemeClr val="tx2"/>
                </a:solidFill>
                <a:latin typeface="Arial" pitchFamily="34" charset="0"/>
                <a:ea typeface="+mn-ea"/>
                <a:cs typeface="Arial" pitchFamily="34" charset="0"/>
              </a:defRPr>
            </a:lvl1pPr>
            <a:lvl2pPr marL="176213" indent="-176213" algn="l" defTabSz="914400" rtl="0" eaLnBrk="1" latinLnBrk="0" hangingPunct="1">
              <a:spcBef>
                <a:spcPct val="20000"/>
              </a:spcBef>
              <a:buClr>
                <a:schemeClr val="accent1"/>
              </a:buClr>
              <a:buSzPct val="60000"/>
              <a:buFont typeface="Arial" pitchFamily="34" charset="0"/>
              <a:buChar char="►"/>
              <a:defRPr sz="1700" kern="1200">
                <a:solidFill>
                  <a:schemeClr val="tx2"/>
                </a:solidFill>
                <a:latin typeface="Arial" pitchFamily="34" charset="0"/>
                <a:ea typeface="+mn-ea"/>
                <a:cs typeface="Arial" pitchFamily="34" charset="0"/>
              </a:defRPr>
            </a:lvl2pPr>
            <a:lvl3pPr marL="361950" indent="-185738" algn="l" defTabSz="914400" rtl="0" eaLnBrk="1" latinLnBrk="0" hangingPunct="1">
              <a:spcBef>
                <a:spcPct val="20000"/>
              </a:spcBef>
              <a:buClr>
                <a:schemeClr val="accent3"/>
              </a:buClr>
              <a:buSzPct val="60000"/>
              <a:buFont typeface="Arial" pitchFamily="34" charset="0"/>
              <a:buChar char="►"/>
              <a:defRPr sz="1700" i="1" kern="1200">
                <a:solidFill>
                  <a:schemeClr val="tx2"/>
                </a:solidFill>
                <a:latin typeface="Arial" pitchFamily="34" charset="0"/>
                <a:ea typeface="+mn-ea"/>
                <a:cs typeface="Arial" pitchFamily="34" charset="0"/>
              </a:defRPr>
            </a:lvl3pPr>
            <a:lvl4pPr marL="0" indent="0" algn="l" defTabSz="914400" rtl="0" eaLnBrk="1" latinLnBrk="0" hangingPunct="1">
              <a:spcBef>
                <a:spcPct val="20000"/>
              </a:spcBef>
              <a:buFont typeface="Arial" pitchFamily="34" charset="0"/>
              <a:buNone/>
              <a:defRPr sz="1700" kern="1200">
                <a:solidFill>
                  <a:schemeClr val="tx2"/>
                </a:solidFill>
                <a:latin typeface="Arial" pitchFamily="34" charset="0"/>
                <a:ea typeface="+mn-ea"/>
                <a:cs typeface="Arial" pitchFamily="34" charset="0"/>
              </a:defRPr>
            </a:lvl4pPr>
            <a:lvl5pPr marL="0" indent="0" algn="l" defTabSz="914400" rtl="0" eaLnBrk="1" latinLnBrk="0" hangingPunct="1">
              <a:spcBef>
                <a:spcPct val="20000"/>
              </a:spcBef>
              <a:buFont typeface="Arial" pitchFamily="34" charset="0"/>
              <a:buNone/>
              <a:defRPr sz="17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NZ" sz="1800" dirty="0">
                <a:solidFill>
                  <a:schemeClr val="tx1"/>
                </a:solidFill>
              </a:rPr>
              <a:t>The Provincial Growth Fund (PGF</a:t>
            </a:r>
            <a:r>
              <a:rPr lang="en-NZ" sz="1800" dirty="0" smtClean="0">
                <a:solidFill>
                  <a:schemeClr val="tx1"/>
                </a:solidFill>
              </a:rPr>
              <a:t>)</a:t>
            </a:r>
          </a:p>
          <a:p>
            <a:pPr marL="285750" indent="-285750" algn="ctr">
              <a:buFont typeface="Wingdings" panose="05000000000000000000" pitchFamily="2" charset="2"/>
              <a:buChar char="ü"/>
            </a:pPr>
            <a:endParaRPr lang="en-NZ" b="0" dirty="0" smtClean="0">
              <a:solidFill>
                <a:schemeClr val="tx1"/>
              </a:solidFill>
            </a:endParaRPr>
          </a:p>
          <a:p>
            <a:pPr marL="285750" indent="-285750">
              <a:buClr>
                <a:srgbClr val="00B7F1"/>
              </a:buClr>
              <a:buFont typeface="Wingdings" panose="05000000000000000000" pitchFamily="2" charset="2"/>
              <a:buChar char="Ø"/>
            </a:pPr>
            <a:r>
              <a:rPr lang="en-NZ" b="0" dirty="0">
                <a:solidFill>
                  <a:schemeClr val="tx1"/>
                </a:solidFill>
              </a:rPr>
              <a:t>the PGF is another source of funding available to support transport projects</a:t>
            </a:r>
          </a:p>
        </p:txBody>
      </p:sp>
      <p:pic>
        <p:nvPicPr>
          <p:cNvPr id="6" name="Picture 5"/>
          <p:cNvPicPr>
            <a:picLocks noChangeAspect="1"/>
          </p:cNvPicPr>
          <p:nvPr/>
        </p:nvPicPr>
        <p:blipFill>
          <a:blip r:embed="rId3"/>
          <a:stretch>
            <a:fillRect/>
          </a:stretch>
        </p:blipFill>
        <p:spPr>
          <a:xfrm rot="364351">
            <a:off x="6301924" y="3194710"/>
            <a:ext cx="1297084" cy="2084376"/>
          </a:xfrm>
          <a:prstGeom prst="rect">
            <a:avLst/>
          </a:prstGeom>
          <a:effectLst>
            <a:outerShdw blurRad="50800" dist="38100" dir="2700000" algn="tl" rotWithShape="0">
              <a:prstClr val="black">
                <a:alpha val="40000"/>
              </a:prstClr>
            </a:outerShdw>
          </a:effectLst>
        </p:spPr>
      </p:pic>
      <p:pic>
        <p:nvPicPr>
          <p:cNvPr id="1026" name="Picture 2" descr="Image result for NZ upgrade program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07125">
            <a:off x="1400113" y="3055699"/>
            <a:ext cx="1669832" cy="236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929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481236"/>
            <a:ext cx="5040560" cy="2231380"/>
          </a:xfrm>
          <a:prstGeom prst="rect">
            <a:avLst/>
          </a:prstGeom>
          <a:noFill/>
        </p:spPr>
        <p:txBody>
          <a:bodyPr wrap="square" rtlCol="0">
            <a:spAutoFit/>
          </a:bodyPr>
          <a:lstStyle/>
          <a:p>
            <a:pPr>
              <a:spcBef>
                <a:spcPts val="600"/>
              </a:spcBef>
              <a:buClr>
                <a:schemeClr val="accent1"/>
              </a:buClr>
              <a:buSzPct val="60000"/>
            </a:pPr>
            <a:endParaRPr lang="en-NZ" sz="1700" b="1" dirty="0">
              <a:latin typeface="Arial" pitchFamily="34" charset="0"/>
              <a:cs typeface="Arial" pitchFamily="34" charset="0"/>
            </a:endParaRPr>
          </a:p>
          <a:p>
            <a:pPr>
              <a:spcBef>
                <a:spcPts val="600"/>
              </a:spcBef>
              <a:buClr>
                <a:schemeClr val="accent1"/>
              </a:buClr>
              <a:buSzPct val="60000"/>
            </a:pPr>
            <a:r>
              <a:rPr lang="en-NZ" sz="1700" b="1" dirty="0" smtClean="0">
                <a:latin typeface="Arial" pitchFamily="34" charset="0"/>
                <a:cs typeface="Arial" pitchFamily="34" charset="0"/>
              </a:rPr>
              <a:t>We want your input!</a:t>
            </a:r>
            <a:endParaRPr lang="en-NZ" sz="1700" b="1" dirty="0">
              <a:latin typeface="Arial" pitchFamily="34" charset="0"/>
              <a:cs typeface="Arial" pitchFamily="34" charset="0"/>
            </a:endParaRPr>
          </a:p>
          <a:p>
            <a:pPr>
              <a:spcBef>
                <a:spcPts val="600"/>
              </a:spcBef>
              <a:buClr>
                <a:schemeClr val="accent1"/>
              </a:buClr>
              <a:buSzPct val="60000"/>
            </a:pPr>
            <a:r>
              <a:rPr lang="en-NZ" sz="1700" dirty="0">
                <a:latin typeface="Arial" pitchFamily="34" charset="0"/>
                <a:cs typeface="Arial" pitchFamily="34" charset="0"/>
              </a:rPr>
              <a:t>You can share it with us before </a:t>
            </a:r>
            <a:r>
              <a:rPr lang="en-NZ" sz="1700" dirty="0" smtClean="0">
                <a:latin typeface="Arial" pitchFamily="34" charset="0"/>
                <a:cs typeface="Arial" pitchFamily="34" charset="0"/>
              </a:rPr>
              <a:t>5pm, 11 May 2020:</a:t>
            </a:r>
            <a:endParaRPr lang="en-NZ" sz="1700" dirty="0">
              <a:latin typeface="Arial" pitchFamily="34" charset="0"/>
              <a:cs typeface="Arial" pitchFamily="34" charset="0"/>
            </a:endParaRPr>
          </a:p>
          <a:p>
            <a:pPr marL="742950" lvl="1" indent="-285750">
              <a:spcBef>
                <a:spcPts val="600"/>
              </a:spcBef>
              <a:buClr>
                <a:schemeClr val="accent1"/>
              </a:buClr>
              <a:buSzPct val="60000"/>
              <a:buFont typeface="Wingdings" panose="05000000000000000000" pitchFamily="2" charset="2"/>
              <a:buChar char="Ø"/>
            </a:pPr>
            <a:r>
              <a:rPr lang="en-NZ" sz="1700" dirty="0" smtClean="0">
                <a:latin typeface="Arial" pitchFamily="34" charset="0"/>
                <a:cs typeface="Arial" pitchFamily="34" charset="0"/>
              </a:rPr>
              <a:t>submitting </a:t>
            </a:r>
            <a:r>
              <a:rPr lang="en-NZ" sz="1700" dirty="0">
                <a:latin typeface="Arial" pitchFamily="34" charset="0"/>
                <a:cs typeface="Arial" pitchFamily="34" charset="0"/>
              </a:rPr>
              <a:t>or sending it to us (</a:t>
            </a:r>
            <a:r>
              <a:rPr lang="en-NZ" sz="1700" b="1" dirty="0">
                <a:latin typeface="Arial" pitchFamily="34" charset="0"/>
                <a:cs typeface="Arial" pitchFamily="34" charset="0"/>
              </a:rPr>
              <a:t>gps@transport.govt.nz</a:t>
            </a:r>
            <a:r>
              <a:rPr lang="en-NZ" sz="1700" dirty="0" smtClean="0">
                <a:latin typeface="Arial" pitchFamily="34" charset="0"/>
                <a:cs typeface="Arial" pitchFamily="34" charset="0"/>
              </a:rPr>
              <a:t>)</a:t>
            </a:r>
          </a:p>
          <a:p>
            <a:pPr marL="742950" lvl="1" indent="-285750">
              <a:spcBef>
                <a:spcPts val="600"/>
              </a:spcBef>
              <a:buClr>
                <a:schemeClr val="accent1"/>
              </a:buClr>
              <a:buSzPct val="60000"/>
              <a:buFont typeface="Wingdings" panose="05000000000000000000" pitchFamily="2" charset="2"/>
              <a:buChar char="Ø"/>
            </a:pPr>
            <a:r>
              <a:rPr lang="en-NZ" sz="1700" dirty="0" smtClean="0">
                <a:latin typeface="Arial" pitchFamily="34" charset="0"/>
                <a:cs typeface="Arial" pitchFamily="34" charset="0"/>
              </a:rPr>
              <a:t>completing online survey – the link can be found at </a:t>
            </a:r>
            <a:r>
              <a:rPr lang="en-NZ" dirty="0"/>
              <a:t> </a:t>
            </a:r>
            <a:r>
              <a:rPr lang="en-NZ" u="sng" dirty="0" smtClean="0">
                <a:hlinkClick r:id="rId3"/>
              </a:rPr>
              <a:t>www.transport.govt.nz/gps</a:t>
            </a:r>
            <a:endParaRPr lang="en-NZ" sz="1700" dirty="0" smtClean="0">
              <a:latin typeface="Arial" pitchFamily="34" charset="0"/>
              <a:cs typeface="Arial" pitchFamily="34" charset="0"/>
            </a:endParaRPr>
          </a:p>
        </p:txBody>
      </p:sp>
    </p:spTree>
    <p:extLst>
      <p:ext uri="{BB962C8B-B14F-4D97-AF65-F5344CB8AC3E}">
        <p14:creationId xmlns:p14="http://schemas.microsoft.com/office/powerpoint/2010/main" val="3558740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lumMod val="95000"/>
                  </a:schemeClr>
                </a:solidFill>
              </a:rPr>
              <a:t>Why we are doing this presentation</a:t>
            </a:r>
            <a:endParaRPr lang="en-NZ" dirty="0">
              <a:solidFill>
                <a:schemeClr val="tx2">
                  <a:lumMod val="95000"/>
                </a:schemeClr>
              </a:solidFill>
            </a:endParaRPr>
          </a:p>
        </p:txBody>
      </p:sp>
      <p:sp>
        <p:nvSpPr>
          <p:cNvPr id="3" name="Content Placeholder 2"/>
          <p:cNvSpPr>
            <a:spLocks noGrp="1"/>
          </p:cNvSpPr>
          <p:nvPr>
            <p:ph idx="1"/>
          </p:nvPr>
        </p:nvSpPr>
        <p:spPr>
          <a:xfrm>
            <a:off x="395536" y="1633364"/>
            <a:ext cx="4392487" cy="3355162"/>
          </a:xfrm>
          <a:prstGeom prst="round2DiagRect">
            <a:avLst/>
          </a:prstGeo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285750" indent="-285750">
              <a:buClr>
                <a:srgbClr val="002060"/>
              </a:buClr>
              <a:buFont typeface="Wingdings" panose="05000000000000000000" pitchFamily="2" charset="2"/>
              <a:buChar char="Ø"/>
            </a:pPr>
            <a:r>
              <a:rPr lang="en-NZ" b="0" dirty="0" smtClean="0">
                <a:solidFill>
                  <a:schemeClr val="bg1">
                    <a:lumMod val="95000"/>
                  </a:schemeClr>
                </a:solidFill>
              </a:rPr>
              <a:t>Your feedback will help us develop the final GPS</a:t>
            </a:r>
            <a:br>
              <a:rPr lang="en-NZ" b="0" dirty="0" smtClean="0">
                <a:solidFill>
                  <a:schemeClr val="bg1">
                    <a:lumMod val="95000"/>
                  </a:schemeClr>
                </a:solidFill>
              </a:rPr>
            </a:br>
            <a:endParaRPr lang="en-NZ" b="0" dirty="0" smtClean="0">
              <a:solidFill>
                <a:schemeClr val="bg1">
                  <a:lumMod val="95000"/>
                </a:schemeClr>
              </a:solidFill>
            </a:endParaRPr>
          </a:p>
          <a:p>
            <a:pPr marL="285750" indent="-285750">
              <a:buClr>
                <a:srgbClr val="002060"/>
              </a:buClr>
              <a:buFont typeface="Wingdings" panose="05000000000000000000" pitchFamily="2" charset="2"/>
              <a:buChar char="Ø"/>
            </a:pPr>
            <a:r>
              <a:rPr lang="en-NZ" b="0" dirty="0" smtClean="0">
                <a:solidFill>
                  <a:schemeClr val="bg1">
                    <a:lumMod val="95000"/>
                  </a:schemeClr>
                </a:solidFill>
              </a:rPr>
              <a:t>Your views will inform the Minister’s decision-making</a:t>
            </a:r>
            <a:br>
              <a:rPr lang="en-NZ" b="0" dirty="0" smtClean="0">
                <a:solidFill>
                  <a:schemeClr val="bg1">
                    <a:lumMod val="95000"/>
                  </a:schemeClr>
                </a:solidFill>
              </a:rPr>
            </a:br>
            <a:endParaRPr lang="en-NZ" b="0" dirty="0" smtClean="0">
              <a:solidFill>
                <a:schemeClr val="bg1">
                  <a:lumMod val="95000"/>
                </a:schemeClr>
              </a:solidFill>
            </a:endParaRPr>
          </a:p>
          <a:p>
            <a:pPr marL="285750" indent="-285750">
              <a:buClr>
                <a:srgbClr val="002060"/>
              </a:buClr>
              <a:buFont typeface="Wingdings" panose="05000000000000000000" pitchFamily="2" charset="2"/>
              <a:buChar char="Ø"/>
            </a:pPr>
            <a:r>
              <a:rPr lang="en-NZ" b="0" dirty="0" smtClean="0">
                <a:solidFill>
                  <a:schemeClr val="bg1">
                    <a:lumMod val="95000"/>
                  </a:schemeClr>
                </a:solidFill>
              </a:rPr>
              <a:t>This session should help inform your RLTP process</a:t>
            </a:r>
            <a:endParaRPr lang="en-NZ" dirty="0" smtClean="0">
              <a:solidFill>
                <a:schemeClr val="bg1">
                  <a:lumMod val="95000"/>
                </a:schemeClr>
              </a:solidFill>
            </a:endParaRPr>
          </a:p>
          <a:p>
            <a:pPr marL="285750" indent="-285750">
              <a:buClr>
                <a:srgbClr val="002060"/>
              </a:buClr>
              <a:buFont typeface="Wingdings" panose="05000000000000000000" pitchFamily="2" charset="2"/>
              <a:buChar char="Ø"/>
            </a:pPr>
            <a:endParaRPr lang="en-NZ" dirty="0" smtClean="0">
              <a:solidFill>
                <a:schemeClr val="bg1">
                  <a:lumMod val="9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450111"/>
            <a:ext cx="2518935" cy="3538415"/>
          </a:xfrm>
          <a:prstGeom prst="rect">
            <a:avLst/>
          </a:prstGeom>
          <a:ln w="127000" cap="rnd">
            <a:solidFill>
              <a:srgbClr val="FFFFFF"/>
            </a:solidFill>
          </a:ln>
          <a:effectLst/>
        </p:spPr>
      </p:pic>
    </p:spTree>
    <p:extLst>
      <p:ext uri="{BB962C8B-B14F-4D97-AF65-F5344CB8AC3E}">
        <p14:creationId xmlns:p14="http://schemas.microsoft.com/office/powerpoint/2010/main" val="770022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lumMod val="95000"/>
                  </a:schemeClr>
                </a:solidFill>
              </a:rPr>
              <a:t>What the GPS means for you</a:t>
            </a:r>
            <a:endParaRPr lang="en-NZ" dirty="0">
              <a:solidFill>
                <a:schemeClr val="tx2">
                  <a:lumMod val="95000"/>
                </a:schemeClr>
              </a:solidFill>
            </a:endParaRPr>
          </a:p>
        </p:txBody>
      </p:sp>
      <p:sp>
        <p:nvSpPr>
          <p:cNvPr id="7" name="TextBox 6"/>
          <p:cNvSpPr txBox="1"/>
          <p:nvPr/>
        </p:nvSpPr>
        <p:spPr>
          <a:xfrm>
            <a:off x="323528" y="1417340"/>
            <a:ext cx="3174009" cy="3354765"/>
          </a:xfrm>
          <a:prstGeom prst="rect">
            <a:avLst/>
          </a:prstGeom>
          <a:noFill/>
        </p:spPr>
        <p:txBody>
          <a:bodyPr wrap="square" rtlCol="0">
            <a:spAutoFit/>
          </a:bodyPr>
          <a:lstStyle/>
          <a:p>
            <a:pPr marL="285750" indent="-285750">
              <a:spcBef>
                <a:spcPts val="600"/>
              </a:spcBef>
              <a:buClr>
                <a:schemeClr val="accent1"/>
              </a:buClr>
              <a:buSzPct val="60000"/>
              <a:buFont typeface="Wingdings" panose="05000000000000000000" pitchFamily="2" charset="2"/>
              <a:buChar char="Ø"/>
            </a:pPr>
            <a:r>
              <a:rPr lang="en-NZ" sz="1700" dirty="0" smtClean="0">
                <a:latin typeface="Arial" pitchFamily="34" charset="0"/>
                <a:cs typeface="Arial" pitchFamily="34" charset="0"/>
              </a:rPr>
              <a:t>The GPS is your guide to the Government’s investment priorities</a:t>
            </a:r>
          </a:p>
          <a:p>
            <a:pPr>
              <a:spcBef>
                <a:spcPts val="600"/>
              </a:spcBef>
              <a:buClr>
                <a:schemeClr val="accent1"/>
              </a:buClr>
              <a:buSzPct val="60000"/>
            </a:pPr>
            <a:endParaRPr lang="en-NZ" sz="1700" dirty="0" smtClean="0">
              <a:latin typeface="Arial" pitchFamily="34" charset="0"/>
              <a:cs typeface="Arial" pitchFamily="34" charset="0"/>
            </a:endParaRPr>
          </a:p>
          <a:p>
            <a:pPr marL="285750" indent="-285750">
              <a:spcBef>
                <a:spcPts val="600"/>
              </a:spcBef>
              <a:buClr>
                <a:schemeClr val="accent1"/>
              </a:buClr>
              <a:buSzPct val="60000"/>
              <a:buFont typeface="Wingdings" panose="05000000000000000000" pitchFamily="2" charset="2"/>
              <a:buChar char="Ø"/>
            </a:pPr>
            <a:r>
              <a:rPr lang="en-NZ" sz="1700" dirty="0" smtClean="0">
                <a:latin typeface="Arial" pitchFamily="34" charset="0"/>
                <a:cs typeface="Arial" pitchFamily="34" charset="0"/>
              </a:rPr>
              <a:t>Providing feedback on the draft GPS will inform the future of national and local transport</a:t>
            </a:r>
          </a:p>
          <a:p>
            <a:pPr>
              <a:spcBef>
                <a:spcPts val="600"/>
              </a:spcBef>
              <a:buClr>
                <a:schemeClr val="accent1"/>
              </a:buClr>
              <a:buSzPct val="60000"/>
            </a:pPr>
            <a:endParaRPr lang="en-NZ" sz="1700" dirty="0" smtClean="0">
              <a:latin typeface="Arial" pitchFamily="34" charset="0"/>
              <a:cs typeface="Arial" pitchFamily="34" charset="0"/>
            </a:endParaRPr>
          </a:p>
          <a:p>
            <a:pPr marL="285750" indent="-285750">
              <a:spcBef>
                <a:spcPts val="600"/>
              </a:spcBef>
              <a:buClr>
                <a:schemeClr val="accent1"/>
              </a:buClr>
              <a:buSzPct val="60000"/>
              <a:buFont typeface="Wingdings" panose="05000000000000000000" pitchFamily="2" charset="2"/>
              <a:buChar char="Ø"/>
            </a:pPr>
            <a:endParaRPr lang="en-NZ" sz="1700" dirty="0" smtClean="0">
              <a:latin typeface="Arial" pitchFamily="34" charset="0"/>
              <a:cs typeface="Arial" pitchFamily="34" charset="0"/>
            </a:endParaRPr>
          </a:p>
          <a:p>
            <a:pPr marL="285750" indent="-285750">
              <a:spcBef>
                <a:spcPts val="600"/>
              </a:spcBef>
              <a:buClr>
                <a:schemeClr val="accent1"/>
              </a:buClr>
              <a:buSzPct val="60000"/>
              <a:buFont typeface="Arial" panose="020B0604020202020204" pitchFamily="34" charset="0"/>
              <a:buChar char="•"/>
            </a:pPr>
            <a:endParaRPr lang="en-NZ" sz="1700" dirty="0" smtClean="0">
              <a:latin typeface="Arial" pitchFamily="34" charset="0"/>
              <a:cs typeface="Arial" pitchFamily="34" charset="0"/>
            </a:endParaRPr>
          </a:p>
        </p:txBody>
      </p:sp>
      <p:grpSp>
        <p:nvGrpSpPr>
          <p:cNvPr id="8" name="Group 7"/>
          <p:cNvGrpSpPr/>
          <p:nvPr/>
        </p:nvGrpSpPr>
        <p:grpSpPr>
          <a:xfrm>
            <a:off x="3815509" y="2065412"/>
            <a:ext cx="4801672" cy="2952328"/>
            <a:chOff x="474279" y="1527313"/>
            <a:chExt cx="8126148" cy="3301313"/>
          </a:xfrm>
        </p:grpSpPr>
        <p:sp>
          <p:nvSpPr>
            <p:cNvPr id="9" name="Text Box 22"/>
            <p:cNvSpPr txBox="1">
              <a:spLocks noChangeArrowheads="1"/>
            </p:cNvSpPr>
            <p:nvPr/>
          </p:nvSpPr>
          <p:spPr bwMode="auto">
            <a:xfrm>
              <a:off x="4934369" y="2907698"/>
              <a:ext cx="1131809" cy="669766"/>
            </a:xfrm>
            <a:prstGeom prst="rect">
              <a:avLst/>
            </a:prstGeom>
            <a:solidFill>
              <a:srgbClr val="92D050"/>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US" sz="9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NLTP</a:t>
              </a:r>
              <a:endParaRPr lang="en-NZ"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 Box 22"/>
            <p:cNvSpPr txBox="1">
              <a:spLocks noChangeArrowheads="1"/>
            </p:cNvSpPr>
            <p:nvPr/>
          </p:nvSpPr>
          <p:spPr bwMode="auto">
            <a:xfrm>
              <a:off x="4935090" y="4158860"/>
              <a:ext cx="1128037" cy="669766"/>
            </a:xfrm>
            <a:prstGeom prst="rect">
              <a:avLst/>
            </a:prstGeom>
            <a:solidFill>
              <a:srgbClr val="00B050"/>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US" sz="9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RLTPs</a:t>
              </a:r>
              <a:endParaRPr lang="en-NZ"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Text Box 22"/>
            <p:cNvSpPr txBox="1">
              <a:spLocks noChangeArrowheads="1"/>
            </p:cNvSpPr>
            <p:nvPr/>
          </p:nvSpPr>
          <p:spPr bwMode="auto">
            <a:xfrm>
              <a:off x="4932040" y="1634842"/>
              <a:ext cx="1134138" cy="669766"/>
            </a:xfrm>
            <a:prstGeom prst="rect">
              <a:avLst/>
            </a:prstGeom>
            <a:solidFill>
              <a:schemeClr val="accent4"/>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US" sz="9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GPS</a:t>
              </a:r>
              <a:endParaRPr lang="en-NZ" sz="9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Text Box 22"/>
            <p:cNvSpPr txBox="1">
              <a:spLocks noChangeArrowheads="1"/>
            </p:cNvSpPr>
            <p:nvPr/>
          </p:nvSpPr>
          <p:spPr bwMode="auto">
            <a:xfrm>
              <a:off x="6978161" y="2468294"/>
              <a:ext cx="1621905" cy="830455"/>
            </a:xfrm>
            <a:prstGeom prst="rect">
              <a:avLst/>
            </a:prstGeom>
            <a:solidFill>
              <a:srgbClr val="0070C0"/>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US" sz="9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National Land Transport </a:t>
              </a:r>
              <a:r>
                <a:rPr lang="en-US" sz="9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Fund</a:t>
              </a:r>
            </a:p>
          </p:txBody>
        </p:sp>
        <p:sp>
          <p:nvSpPr>
            <p:cNvPr id="13" name="Text Box 22"/>
            <p:cNvSpPr txBox="1">
              <a:spLocks noChangeArrowheads="1"/>
            </p:cNvSpPr>
            <p:nvPr/>
          </p:nvSpPr>
          <p:spPr bwMode="auto">
            <a:xfrm>
              <a:off x="6978160" y="1527313"/>
              <a:ext cx="1622267" cy="616588"/>
            </a:xfrm>
            <a:prstGeom prst="rect">
              <a:avLst/>
            </a:prstGeom>
            <a:solidFill>
              <a:srgbClr val="0070C0"/>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US" sz="9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Crown </a:t>
              </a:r>
              <a:r>
                <a:rPr lang="en-US" sz="9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appropriations</a:t>
              </a:r>
              <a:endParaRPr lang="en-NZ"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4" name="Straight Arrow Connector 13"/>
            <p:cNvCxnSpPr>
              <a:stCxn id="13" idx="1"/>
            </p:cNvCxnSpPr>
            <p:nvPr/>
          </p:nvCxnSpPr>
          <p:spPr>
            <a:xfrm flipH="1">
              <a:off x="6066180" y="1835607"/>
              <a:ext cx="911980" cy="597"/>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1"/>
            </p:cNvCxnSpPr>
            <p:nvPr/>
          </p:nvCxnSpPr>
          <p:spPr>
            <a:xfrm flipH="1" flipV="1">
              <a:off x="6063127" y="2304609"/>
              <a:ext cx="915034" cy="578914"/>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0" idx="1"/>
            </p:cNvCxnSpPr>
            <p:nvPr/>
          </p:nvCxnSpPr>
          <p:spPr>
            <a:xfrm flipH="1">
              <a:off x="6063132" y="4487405"/>
              <a:ext cx="915028" cy="16827"/>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22"/>
            <p:cNvSpPr txBox="1">
              <a:spLocks noChangeArrowheads="1"/>
            </p:cNvSpPr>
            <p:nvPr/>
          </p:nvSpPr>
          <p:spPr bwMode="auto">
            <a:xfrm>
              <a:off x="474279" y="1649535"/>
              <a:ext cx="4392488" cy="655073"/>
            </a:xfrm>
            <a:prstGeom prst="rightArrowCallout">
              <a:avLst>
                <a:gd name="adj1" fmla="val 25000"/>
                <a:gd name="adj2" fmla="val 25000"/>
                <a:gd name="adj3" fmla="val 25000"/>
                <a:gd name="adj4" fmla="val 92740"/>
              </a:avLst>
            </a:prstGeom>
            <a:solidFill>
              <a:schemeClr val="accent4"/>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NZ" sz="9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Government outlines objectives and funding for land transport</a:t>
              </a:r>
              <a:endParaRPr lang="en-NZ"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Text Box 22"/>
            <p:cNvSpPr txBox="1">
              <a:spLocks noChangeArrowheads="1"/>
            </p:cNvSpPr>
            <p:nvPr/>
          </p:nvSpPr>
          <p:spPr bwMode="auto">
            <a:xfrm>
              <a:off x="475139" y="4180555"/>
              <a:ext cx="4392488" cy="648071"/>
            </a:xfrm>
            <a:prstGeom prst="rightArrowCallout">
              <a:avLst>
                <a:gd name="adj1" fmla="val 25000"/>
                <a:gd name="adj2" fmla="val 25000"/>
                <a:gd name="adj3" fmla="val 25000"/>
                <a:gd name="adj4" fmla="val 93155"/>
              </a:avLst>
            </a:prstGeom>
            <a:solidFill>
              <a:srgbClr val="00B050"/>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NZ" sz="9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Regional councils outline their transport priorities</a:t>
              </a:r>
              <a:endParaRPr lang="en-NZ"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Text Box 22"/>
            <p:cNvSpPr txBox="1">
              <a:spLocks noChangeArrowheads="1"/>
            </p:cNvSpPr>
            <p:nvPr/>
          </p:nvSpPr>
          <p:spPr bwMode="auto">
            <a:xfrm>
              <a:off x="474279" y="2918545"/>
              <a:ext cx="4392488" cy="648073"/>
            </a:xfrm>
            <a:prstGeom prst="rightArrowCallout">
              <a:avLst>
                <a:gd name="adj1" fmla="val 25000"/>
                <a:gd name="adj2" fmla="val 25000"/>
                <a:gd name="adj3" fmla="val 25000"/>
                <a:gd name="adj4" fmla="val 93155"/>
              </a:avLst>
            </a:prstGeom>
            <a:solidFill>
              <a:srgbClr val="92D050"/>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NZ" sz="9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Waka </a:t>
              </a:r>
              <a:r>
                <a:rPr lang="en-NZ" sz="900" dirty="0" err="1"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Kotahi</a:t>
              </a:r>
              <a:r>
                <a:rPr lang="en-NZ" sz="9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sets out projects to be funded from National Land Transport Fund</a:t>
              </a:r>
              <a:endParaRPr lang="en-NZ"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Text Box 22"/>
            <p:cNvSpPr txBox="1">
              <a:spLocks noChangeArrowheads="1"/>
            </p:cNvSpPr>
            <p:nvPr/>
          </p:nvSpPr>
          <p:spPr bwMode="auto">
            <a:xfrm>
              <a:off x="6978160" y="4307223"/>
              <a:ext cx="1556629" cy="360363"/>
            </a:xfrm>
            <a:prstGeom prst="rect">
              <a:avLst/>
            </a:prstGeom>
            <a:solidFill>
              <a:srgbClr val="00B0F0"/>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US" sz="9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Local </a:t>
              </a:r>
              <a:r>
                <a:rPr lang="en-US" sz="900"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share</a:t>
              </a:r>
              <a:endParaRPr lang="en-NZ"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cxnSp>
        <p:nvCxnSpPr>
          <p:cNvPr id="21" name="Straight Arrow Connector 20"/>
          <p:cNvCxnSpPr/>
          <p:nvPr/>
        </p:nvCxnSpPr>
        <p:spPr>
          <a:xfrm>
            <a:off x="6800577" y="2807274"/>
            <a:ext cx="1165" cy="486617"/>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776807" y="3938513"/>
            <a:ext cx="7830" cy="440588"/>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912" y="1417341"/>
            <a:ext cx="4837054" cy="353943"/>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Bef>
                <a:spcPts val="600"/>
              </a:spcBef>
              <a:buClr>
                <a:schemeClr val="accent1"/>
              </a:buClr>
              <a:buSzPct val="60000"/>
            </a:pPr>
            <a:r>
              <a:rPr lang="en-NZ" sz="1700" b="1" dirty="0" smtClean="0">
                <a:solidFill>
                  <a:schemeClr val="bg1"/>
                </a:solidFill>
                <a:latin typeface="Arial" pitchFamily="34" charset="0"/>
                <a:cs typeface="Arial" pitchFamily="34" charset="0"/>
              </a:rPr>
              <a:t>The GPS fits within this funding framework</a:t>
            </a:r>
          </a:p>
        </p:txBody>
      </p:sp>
    </p:spTree>
    <p:extLst>
      <p:ext uri="{BB962C8B-B14F-4D97-AF65-F5344CB8AC3E}">
        <p14:creationId xmlns:p14="http://schemas.microsoft.com/office/powerpoint/2010/main" val="3479208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91886"/>
            <a:ext cx="8229600" cy="631371"/>
          </a:xfrm>
        </p:spPr>
        <p:txBody>
          <a:bodyPr>
            <a:normAutofit/>
          </a:bodyPr>
          <a:lstStyle/>
          <a:p>
            <a:r>
              <a:rPr lang="en-NZ" dirty="0" smtClean="0">
                <a:solidFill>
                  <a:schemeClr val="bg1"/>
                </a:solidFill>
              </a:rPr>
              <a:t>GPS is just one tool to realise Government’s vision</a:t>
            </a:r>
            <a:endParaRPr lang="en-NZ" dirty="0">
              <a:solidFill>
                <a:schemeClr val="bg1"/>
              </a:solidFill>
            </a:endParaRPr>
          </a:p>
        </p:txBody>
      </p:sp>
      <p:sp>
        <p:nvSpPr>
          <p:cNvPr id="21" name="Text Box 22"/>
          <p:cNvSpPr txBox="1">
            <a:spLocks noChangeArrowheads="1"/>
          </p:cNvSpPr>
          <p:nvPr/>
        </p:nvSpPr>
        <p:spPr bwMode="auto">
          <a:xfrm>
            <a:off x="1259632" y="1469129"/>
            <a:ext cx="1134138" cy="669766"/>
          </a:xfrm>
          <a:prstGeom prst="rect">
            <a:avLst/>
          </a:prstGeom>
          <a:solidFill>
            <a:schemeClr val="accent4"/>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US" sz="20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GPS</a:t>
            </a:r>
            <a:endParaRPr lang="en-NZ"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2" name="Text Box 22"/>
          <p:cNvSpPr txBox="1">
            <a:spLocks noChangeArrowheads="1"/>
          </p:cNvSpPr>
          <p:nvPr/>
        </p:nvSpPr>
        <p:spPr bwMode="auto">
          <a:xfrm>
            <a:off x="2483768" y="2631115"/>
            <a:ext cx="1528925" cy="669766"/>
          </a:xfrm>
          <a:prstGeom prst="rect">
            <a:avLst/>
          </a:prstGeom>
          <a:solidFill>
            <a:schemeClr val="accent4"/>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US" sz="20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Regulation</a:t>
            </a:r>
            <a:endParaRPr lang="en-NZ"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3" name="Text Box 22"/>
          <p:cNvSpPr txBox="1">
            <a:spLocks noChangeArrowheads="1"/>
          </p:cNvSpPr>
          <p:nvPr/>
        </p:nvSpPr>
        <p:spPr bwMode="auto">
          <a:xfrm>
            <a:off x="755576" y="4081636"/>
            <a:ext cx="1528925" cy="669766"/>
          </a:xfrm>
          <a:prstGeom prst="rect">
            <a:avLst/>
          </a:prstGeom>
          <a:solidFill>
            <a:schemeClr val="accent4"/>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US" sz="20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Guidelines</a:t>
            </a:r>
            <a:endParaRPr lang="en-NZ"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4" name="Text Box 22"/>
          <p:cNvSpPr txBox="1">
            <a:spLocks noChangeArrowheads="1"/>
          </p:cNvSpPr>
          <p:nvPr/>
        </p:nvSpPr>
        <p:spPr bwMode="auto">
          <a:xfrm>
            <a:off x="6732239" y="1469129"/>
            <a:ext cx="1528925" cy="669766"/>
          </a:xfrm>
          <a:prstGeom prst="rect">
            <a:avLst/>
          </a:prstGeom>
          <a:solidFill>
            <a:schemeClr val="accent4"/>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NZ" sz="20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Local laws</a:t>
            </a:r>
            <a:endParaRPr lang="en-NZ"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5" name="Text Box 22"/>
          <p:cNvSpPr txBox="1">
            <a:spLocks noChangeArrowheads="1"/>
          </p:cNvSpPr>
          <p:nvPr/>
        </p:nvSpPr>
        <p:spPr bwMode="auto">
          <a:xfrm>
            <a:off x="5148064" y="2631115"/>
            <a:ext cx="1528925" cy="669766"/>
          </a:xfrm>
          <a:prstGeom prst="rect">
            <a:avLst/>
          </a:prstGeom>
          <a:solidFill>
            <a:schemeClr val="accent4"/>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NZ" sz="20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Action plan</a:t>
            </a:r>
            <a:endParaRPr lang="en-NZ"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Text Box 22"/>
          <p:cNvSpPr txBox="1">
            <a:spLocks noChangeArrowheads="1"/>
          </p:cNvSpPr>
          <p:nvPr/>
        </p:nvSpPr>
        <p:spPr bwMode="auto">
          <a:xfrm>
            <a:off x="3863972" y="4081636"/>
            <a:ext cx="1528925" cy="669766"/>
          </a:xfrm>
          <a:prstGeom prst="rect">
            <a:avLst/>
          </a:prstGeom>
          <a:solidFill>
            <a:schemeClr val="accent4"/>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NZ" sz="20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PGF</a:t>
            </a:r>
            <a:endParaRPr lang="en-NZ"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Text Box 22"/>
          <p:cNvSpPr txBox="1">
            <a:spLocks noChangeArrowheads="1"/>
          </p:cNvSpPr>
          <p:nvPr/>
        </p:nvSpPr>
        <p:spPr bwMode="auto">
          <a:xfrm>
            <a:off x="6732240" y="4081636"/>
            <a:ext cx="1528925" cy="669766"/>
          </a:xfrm>
          <a:prstGeom prst="rect">
            <a:avLst/>
          </a:prstGeom>
          <a:solidFill>
            <a:schemeClr val="accent4"/>
          </a:solidFill>
          <a:ln w="9525">
            <a:noFill/>
            <a:miter lim="800000"/>
            <a:headEnd/>
            <a:tailEnd/>
          </a:ln>
          <a:extLst/>
        </p:spPr>
        <p:txBody>
          <a:bodyPr rot="0" vert="horz" wrap="square" lIns="91440" tIns="45720" rIns="91440" bIns="45720" anchor="ctr" anchorCtr="0" upright="1">
            <a:noAutofit/>
          </a:bodyPr>
          <a:lstStyle/>
          <a:p>
            <a:pPr algn="ctr">
              <a:spcAft>
                <a:spcPts val="0"/>
              </a:spcAft>
            </a:pPr>
            <a:r>
              <a:rPr lang="en-NZ" sz="20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Crown investment</a:t>
            </a:r>
            <a:endParaRPr lang="en-NZ"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745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lumMod val="95000"/>
                  </a:schemeClr>
                </a:solidFill>
              </a:rPr>
              <a:t>Where we are now</a:t>
            </a:r>
            <a:endParaRPr lang="en-NZ" dirty="0">
              <a:solidFill>
                <a:schemeClr val="tx2">
                  <a:lumMod val="95000"/>
                </a:schemeClr>
              </a:solidFill>
            </a:endParaRPr>
          </a:p>
        </p:txBody>
      </p:sp>
      <p:pic>
        <p:nvPicPr>
          <p:cNvPr id="6" name="Content Placeholder 5"/>
          <p:cNvPicPr>
            <a:picLocks noGrp="1" noChangeAspect="1"/>
          </p:cNvPicPr>
          <p:nvPr>
            <p:ph idx="1"/>
          </p:nvPr>
        </p:nvPicPr>
        <p:blipFill rotWithShape="1">
          <a:blip r:embed="rId3"/>
          <a:srcRect t="2506"/>
          <a:stretch/>
        </p:blipFill>
        <p:spPr>
          <a:xfrm>
            <a:off x="217715" y="2065412"/>
            <a:ext cx="8551862" cy="2217239"/>
          </a:xfrm>
          <a:prstGeom prst="rect">
            <a:avLst/>
          </a:prstGeom>
        </p:spPr>
      </p:pic>
      <p:sp>
        <p:nvSpPr>
          <p:cNvPr id="3" name="Curved Right Arrow 2"/>
          <p:cNvSpPr/>
          <p:nvPr/>
        </p:nvSpPr>
        <p:spPr>
          <a:xfrm>
            <a:off x="2267744" y="1078660"/>
            <a:ext cx="864096" cy="1584176"/>
          </a:xfrm>
          <a:prstGeom prst="curvedRightArrow">
            <a:avLst>
              <a:gd name="adj1" fmla="val 21824"/>
              <a:gd name="adj2" fmla="val 50000"/>
              <a:gd name="adj3" fmla="val 38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2467322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000" dirty="0">
                <a:solidFill>
                  <a:schemeClr val="bg1"/>
                </a:solidFill>
              </a:rPr>
              <a:t>The GPS is informed by the Transport Outcomes Framework</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640" y="1129308"/>
            <a:ext cx="7179749" cy="4167025"/>
          </a:xfrm>
          <a:prstGeom prst="rect">
            <a:avLst/>
          </a:prstGeom>
        </p:spPr>
      </p:pic>
    </p:spTree>
    <p:extLst>
      <p:ext uri="{BB962C8B-B14F-4D97-AF65-F5344CB8AC3E}">
        <p14:creationId xmlns:p14="http://schemas.microsoft.com/office/powerpoint/2010/main" val="167956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9552" y="697260"/>
            <a:ext cx="7772400" cy="264433"/>
          </a:xfrm>
        </p:spPr>
        <p:txBody>
          <a:bodyPr/>
          <a:lstStyle/>
          <a:p>
            <a:r>
              <a:rPr lang="en-NZ" dirty="0" smtClean="0"/>
              <a:t>Content of GPS 2021</a:t>
            </a:r>
            <a:endParaRPr lang="en-NZ" dirty="0"/>
          </a:p>
        </p:txBody>
      </p:sp>
    </p:spTree>
    <p:extLst>
      <p:ext uri="{BB962C8B-B14F-4D97-AF65-F5344CB8AC3E}">
        <p14:creationId xmlns:p14="http://schemas.microsoft.com/office/powerpoint/2010/main" val="353474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148064" y="1489348"/>
            <a:ext cx="3567254" cy="30243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700" b="1" kern="1200">
                <a:solidFill>
                  <a:schemeClr val="tx2"/>
                </a:solidFill>
                <a:latin typeface="Arial" pitchFamily="34" charset="0"/>
                <a:ea typeface="+mn-ea"/>
                <a:cs typeface="Arial" pitchFamily="34" charset="0"/>
              </a:defRPr>
            </a:lvl1pPr>
            <a:lvl2pPr marL="176213" indent="-176213" algn="l" defTabSz="914400" rtl="0" eaLnBrk="1" latinLnBrk="0" hangingPunct="1">
              <a:spcBef>
                <a:spcPct val="20000"/>
              </a:spcBef>
              <a:buClr>
                <a:schemeClr val="accent1"/>
              </a:buClr>
              <a:buSzPct val="60000"/>
              <a:buFont typeface="Arial" pitchFamily="34" charset="0"/>
              <a:buChar char="►"/>
              <a:defRPr sz="1700" kern="1200">
                <a:solidFill>
                  <a:schemeClr val="tx2"/>
                </a:solidFill>
                <a:latin typeface="Arial" pitchFamily="34" charset="0"/>
                <a:ea typeface="+mn-ea"/>
                <a:cs typeface="Arial" pitchFamily="34" charset="0"/>
              </a:defRPr>
            </a:lvl2pPr>
            <a:lvl3pPr marL="361950" indent="-185738" algn="l" defTabSz="914400" rtl="0" eaLnBrk="1" latinLnBrk="0" hangingPunct="1">
              <a:spcBef>
                <a:spcPct val="20000"/>
              </a:spcBef>
              <a:buClr>
                <a:schemeClr val="accent3"/>
              </a:buClr>
              <a:buSzPct val="60000"/>
              <a:buFont typeface="Arial" pitchFamily="34" charset="0"/>
              <a:buChar char="►"/>
              <a:defRPr sz="1700" i="1" kern="1200">
                <a:solidFill>
                  <a:schemeClr val="tx2"/>
                </a:solidFill>
                <a:latin typeface="Arial" pitchFamily="34" charset="0"/>
                <a:ea typeface="+mn-ea"/>
                <a:cs typeface="Arial" pitchFamily="34" charset="0"/>
              </a:defRPr>
            </a:lvl3pPr>
            <a:lvl4pPr marL="0" indent="0" algn="l" defTabSz="914400" rtl="0" eaLnBrk="1" latinLnBrk="0" hangingPunct="1">
              <a:spcBef>
                <a:spcPct val="20000"/>
              </a:spcBef>
              <a:buFont typeface="Arial" pitchFamily="34" charset="0"/>
              <a:buNone/>
              <a:defRPr sz="1700" kern="1200">
                <a:solidFill>
                  <a:schemeClr val="tx2"/>
                </a:solidFill>
                <a:latin typeface="Arial" pitchFamily="34" charset="0"/>
                <a:ea typeface="+mn-ea"/>
                <a:cs typeface="Arial" pitchFamily="34" charset="0"/>
              </a:defRPr>
            </a:lvl4pPr>
            <a:lvl5pPr marL="0" indent="0" algn="l" defTabSz="914400" rtl="0" eaLnBrk="1" latinLnBrk="0" hangingPunct="1">
              <a:spcBef>
                <a:spcPct val="20000"/>
              </a:spcBef>
              <a:buFont typeface="Arial" pitchFamily="34" charset="0"/>
              <a:buNone/>
              <a:defRPr sz="17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Clr>
                <a:srgbClr val="002060"/>
              </a:buClr>
            </a:pPr>
            <a:endParaRPr lang="en-NZ" dirty="0" smtClean="0">
              <a:solidFill>
                <a:schemeClr val="bg1">
                  <a:lumMod val="95000"/>
                </a:schemeClr>
              </a:solidFill>
            </a:endParaRPr>
          </a:p>
          <a:p>
            <a:pPr marL="285750" indent="-285750">
              <a:buClr>
                <a:srgbClr val="002060"/>
              </a:buClr>
              <a:buFont typeface="Wingdings" panose="05000000000000000000" pitchFamily="2" charset="2"/>
              <a:buChar char="Ø"/>
            </a:pPr>
            <a:endParaRPr lang="en-NZ" dirty="0" smtClean="0">
              <a:solidFill>
                <a:schemeClr val="bg1">
                  <a:lumMod val="95000"/>
                </a:schemeClr>
              </a:solidFill>
            </a:endParaRPr>
          </a:p>
        </p:txBody>
      </p:sp>
      <p:sp>
        <p:nvSpPr>
          <p:cNvPr id="2" name="Title 1"/>
          <p:cNvSpPr>
            <a:spLocks noGrp="1"/>
          </p:cNvSpPr>
          <p:nvPr>
            <p:ph type="title"/>
          </p:nvPr>
        </p:nvSpPr>
        <p:spPr/>
        <p:txBody>
          <a:bodyPr/>
          <a:lstStyle/>
          <a:p>
            <a:r>
              <a:rPr lang="en-NZ" dirty="0" smtClean="0">
                <a:solidFill>
                  <a:schemeClr val="tx2">
                    <a:lumMod val="95000"/>
                  </a:schemeClr>
                </a:solidFill>
              </a:rPr>
              <a:t>Top takeaways</a:t>
            </a:r>
            <a:endParaRPr lang="en-NZ" dirty="0">
              <a:solidFill>
                <a:schemeClr val="tx2">
                  <a:lumMod val="95000"/>
                </a:schemeClr>
              </a:solidFill>
            </a:endParaRPr>
          </a:p>
        </p:txBody>
      </p:sp>
      <p:sp>
        <p:nvSpPr>
          <p:cNvPr id="3" name="Content Placeholder 2"/>
          <p:cNvSpPr>
            <a:spLocks noGrp="1"/>
          </p:cNvSpPr>
          <p:nvPr>
            <p:ph idx="1"/>
          </p:nvPr>
        </p:nvSpPr>
        <p:spPr>
          <a:xfrm>
            <a:off x="239094" y="1489348"/>
            <a:ext cx="4692946" cy="3960440"/>
          </a:xfrm>
        </p:spPr>
        <p:txBody>
          <a:bodyPr>
            <a:normAutofit/>
          </a:bodyPr>
          <a:lstStyle/>
          <a:p>
            <a:pPr marL="342900" lvl="0" indent="-342900">
              <a:buFont typeface="+mj-lt"/>
              <a:buAutoNum type="arabicPeriod"/>
            </a:pPr>
            <a:r>
              <a:rPr lang="en-NZ" b="0" dirty="0" smtClean="0">
                <a:solidFill>
                  <a:schemeClr val="tx1"/>
                </a:solidFill>
              </a:rPr>
              <a:t>We want to hear your </a:t>
            </a:r>
            <a:r>
              <a:rPr lang="en-NZ" dirty="0" smtClean="0">
                <a:solidFill>
                  <a:schemeClr val="tx1"/>
                </a:solidFill>
              </a:rPr>
              <a:t>feedback</a:t>
            </a:r>
            <a:br>
              <a:rPr lang="en-NZ" dirty="0" smtClean="0">
                <a:solidFill>
                  <a:schemeClr val="tx1"/>
                </a:solidFill>
              </a:rPr>
            </a:br>
            <a:endParaRPr lang="en-NZ" dirty="0" smtClean="0">
              <a:solidFill>
                <a:schemeClr val="tx1"/>
              </a:solidFill>
            </a:endParaRPr>
          </a:p>
          <a:p>
            <a:pPr marL="342900" lvl="0" indent="-342900">
              <a:buFont typeface="+mj-lt"/>
              <a:buAutoNum type="arabicPeriod"/>
            </a:pPr>
            <a:r>
              <a:rPr lang="en-NZ" b="0" dirty="0" smtClean="0">
                <a:solidFill>
                  <a:schemeClr val="tx1"/>
                </a:solidFill>
              </a:rPr>
              <a:t>GPS 2021 </a:t>
            </a:r>
            <a:r>
              <a:rPr lang="en-NZ" dirty="0" smtClean="0">
                <a:solidFill>
                  <a:schemeClr val="tx1"/>
                </a:solidFill>
              </a:rPr>
              <a:t>consolidates the direction</a:t>
            </a:r>
            <a:r>
              <a:rPr lang="en-NZ" b="0" dirty="0" smtClean="0">
                <a:solidFill>
                  <a:schemeClr val="tx1"/>
                </a:solidFill>
              </a:rPr>
              <a:t> of GPS 2018</a:t>
            </a:r>
            <a:br>
              <a:rPr lang="en-NZ" b="0" dirty="0" smtClean="0">
                <a:solidFill>
                  <a:schemeClr val="tx1"/>
                </a:solidFill>
              </a:rPr>
            </a:br>
            <a:endParaRPr lang="en-NZ" b="0" dirty="0" smtClean="0">
              <a:solidFill>
                <a:schemeClr val="tx1"/>
              </a:solidFill>
            </a:endParaRPr>
          </a:p>
          <a:p>
            <a:pPr marL="342900" lvl="0" indent="-342900">
              <a:buFont typeface="+mj-lt"/>
              <a:buAutoNum type="arabicPeriod"/>
            </a:pPr>
            <a:r>
              <a:rPr lang="en-NZ" b="0" dirty="0" smtClean="0">
                <a:solidFill>
                  <a:schemeClr val="tx1"/>
                </a:solidFill>
              </a:rPr>
              <a:t>There are </a:t>
            </a:r>
            <a:r>
              <a:rPr lang="en-NZ" dirty="0" smtClean="0">
                <a:solidFill>
                  <a:schemeClr val="tx1"/>
                </a:solidFill>
              </a:rPr>
              <a:t>four new activity classes</a:t>
            </a:r>
            <a:r>
              <a:rPr lang="en-NZ" b="0" dirty="0" smtClean="0">
                <a:solidFill>
                  <a:schemeClr val="tx1"/>
                </a:solidFill>
              </a:rPr>
              <a:t>.</a:t>
            </a:r>
            <a:br>
              <a:rPr lang="en-NZ" b="0" dirty="0" smtClean="0">
                <a:solidFill>
                  <a:schemeClr val="tx1"/>
                </a:solidFill>
              </a:rPr>
            </a:br>
            <a:endParaRPr lang="en-NZ" b="0" dirty="0" smtClean="0">
              <a:solidFill>
                <a:schemeClr val="tx1"/>
              </a:solidFill>
            </a:endParaRPr>
          </a:p>
          <a:p>
            <a:pPr marL="342900" lvl="0" indent="-342900">
              <a:buFont typeface="+mj-lt"/>
              <a:buAutoNum type="arabicPeriod"/>
            </a:pPr>
            <a:r>
              <a:rPr lang="en-NZ" dirty="0" smtClean="0">
                <a:solidFill>
                  <a:schemeClr val="tx1"/>
                </a:solidFill>
              </a:rPr>
              <a:t>Rail and coastal shipping</a:t>
            </a:r>
            <a:r>
              <a:rPr lang="en-NZ" b="0" dirty="0" smtClean="0">
                <a:solidFill>
                  <a:schemeClr val="tx1"/>
                </a:solidFill>
              </a:rPr>
              <a:t> move us closer to mode neutrality</a:t>
            </a:r>
            <a:endParaRPr lang="en-NZ" dirty="0" smtClean="0">
              <a:solidFill>
                <a:schemeClr val="tx1"/>
              </a:solidFill>
            </a:endParaRPr>
          </a:p>
          <a:p>
            <a:pPr lvl="0"/>
            <a:endParaRPr lang="en-NZ" dirty="0" smtClean="0">
              <a:solidFill>
                <a:schemeClr val="tx1"/>
              </a:solidFill>
            </a:endParaRPr>
          </a:p>
          <a:p>
            <a:pPr marL="342900" lvl="0" indent="-342900">
              <a:buFont typeface="+mj-lt"/>
              <a:buAutoNum type="arabicPeriod"/>
            </a:pPr>
            <a:endParaRPr lang="en-NZ" b="0" dirty="0"/>
          </a:p>
        </p:txBody>
      </p:sp>
      <p:sp>
        <p:nvSpPr>
          <p:cNvPr id="4" name="Rectangle 3"/>
          <p:cNvSpPr/>
          <p:nvPr/>
        </p:nvSpPr>
        <p:spPr>
          <a:xfrm>
            <a:off x="5364088" y="2016631"/>
            <a:ext cx="3279222" cy="1969770"/>
          </a:xfrm>
          <a:prstGeom prst="rect">
            <a:avLst/>
          </a:prstGeom>
        </p:spPr>
        <p:txBody>
          <a:bodyPr wrap="square">
            <a:spAutoFit/>
          </a:bodyPr>
          <a:lstStyle/>
          <a:p>
            <a:pPr>
              <a:spcBef>
                <a:spcPts val="600"/>
              </a:spcBef>
              <a:buClr>
                <a:schemeClr val="accent1"/>
              </a:buClr>
              <a:buSzPct val="60000"/>
            </a:pPr>
            <a:r>
              <a:rPr lang="en-NZ" sz="1700" b="1" dirty="0" smtClean="0">
                <a:solidFill>
                  <a:schemeClr val="bg1"/>
                </a:solidFill>
                <a:latin typeface="Arial" pitchFamily="34" charset="0"/>
                <a:cs typeface="Arial" pitchFamily="34" charset="0"/>
              </a:rPr>
              <a:t>We appreciate your feedback</a:t>
            </a:r>
          </a:p>
          <a:p>
            <a:pPr marL="285750" indent="-285750">
              <a:spcBef>
                <a:spcPts val="600"/>
              </a:spcBef>
              <a:buSzPct val="60000"/>
              <a:buFont typeface="Wingdings" panose="05000000000000000000" pitchFamily="2" charset="2"/>
              <a:buChar char="ü"/>
            </a:pPr>
            <a:r>
              <a:rPr lang="en-NZ" sz="1700" dirty="0" smtClean="0">
                <a:latin typeface="Arial" pitchFamily="34" charset="0"/>
                <a:cs typeface="Arial" pitchFamily="34" charset="0"/>
              </a:rPr>
              <a:t>share </a:t>
            </a:r>
            <a:r>
              <a:rPr lang="en-NZ" sz="1700" dirty="0">
                <a:latin typeface="Arial" pitchFamily="34" charset="0"/>
                <a:cs typeface="Arial" pitchFamily="34" charset="0"/>
              </a:rPr>
              <a:t>your views </a:t>
            </a:r>
            <a:r>
              <a:rPr lang="en-NZ" sz="1700" dirty="0" smtClean="0">
                <a:latin typeface="Arial" pitchFamily="34" charset="0"/>
                <a:cs typeface="Arial" pitchFamily="34" charset="0"/>
              </a:rPr>
              <a:t>today</a:t>
            </a:r>
          </a:p>
          <a:p>
            <a:pPr marL="285750" indent="-285750">
              <a:spcBef>
                <a:spcPts val="600"/>
              </a:spcBef>
              <a:buSzPct val="60000"/>
              <a:buFont typeface="Wingdings" panose="05000000000000000000" pitchFamily="2" charset="2"/>
              <a:buChar char="ü"/>
            </a:pPr>
            <a:r>
              <a:rPr lang="en-NZ" sz="1700" dirty="0" smtClean="0">
                <a:latin typeface="Arial" pitchFamily="34" charset="0"/>
                <a:cs typeface="Arial" pitchFamily="34" charset="0"/>
              </a:rPr>
              <a:t>submit </a:t>
            </a:r>
            <a:r>
              <a:rPr lang="en-NZ" sz="1700" dirty="0">
                <a:latin typeface="Arial" pitchFamily="34" charset="0"/>
                <a:cs typeface="Arial" pitchFamily="34" charset="0"/>
              </a:rPr>
              <a:t>or </a:t>
            </a:r>
            <a:r>
              <a:rPr lang="en-NZ" sz="1700" dirty="0" smtClean="0">
                <a:latin typeface="Arial" pitchFamily="34" charset="0"/>
                <a:cs typeface="Arial" pitchFamily="34" charset="0"/>
              </a:rPr>
              <a:t>send feedback to </a:t>
            </a:r>
            <a:r>
              <a:rPr lang="en-NZ" sz="1700" b="1" dirty="0" smtClean="0">
                <a:latin typeface="Arial" pitchFamily="34" charset="0"/>
                <a:cs typeface="Arial" pitchFamily="34" charset="0"/>
                <a:hlinkClick r:id="rId3"/>
              </a:rPr>
              <a:t>gps@transport.govt.nz</a:t>
            </a:r>
            <a:endParaRPr lang="en-NZ" sz="1700" dirty="0" smtClean="0">
              <a:latin typeface="Arial" pitchFamily="34" charset="0"/>
              <a:cs typeface="Arial" pitchFamily="34" charset="0"/>
            </a:endParaRPr>
          </a:p>
          <a:p>
            <a:pPr marL="285750" indent="-285750">
              <a:spcBef>
                <a:spcPts val="600"/>
              </a:spcBef>
              <a:buSzPct val="60000"/>
              <a:buFont typeface="Wingdings" panose="05000000000000000000" pitchFamily="2" charset="2"/>
              <a:buChar char="ü"/>
            </a:pPr>
            <a:r>
              <a:rPr lang="en-NZ" sz="1700" dirty="0" smtClean="0">
                <a:latin typeface="Arial" pitchFamily="34" charset="0"/>
                <a:cs typeface="Arial" pitchFamily="34" charset="0"/>
              </a:rPr>
              <a:t>Complete our </a:t>
            </a:r>
            <a:r>
              <a:rPr lang="en-NZ" sz="1700" dirty="0">
                <a:latin typeface="Arial" pitchFamily="34" charset="0"/>
                <a:cs typeface="Arial" pitchFamily="34" charset="0"/>
              </a:rPr>
              <a:t>online </a:t>
            </a:r>
            <a:r>
              <a:rPr lang="en-NZ" sz="1700" dirty="0" smtClean="0">
                <a:latin typeface="Arial" pitchFamily="34" charset="0"/>
                <a:cs typeface="Arial" pitchFamily="34" charset="0"/>
              </a:rPr>
              <a:t>survey</a:t>
            </a:r>
          </a:p>
          <a:p>
            <a:pPr lvl="1">
              <a:spcBef>
                <a:spcPts val="600"/>
              </a:spcBef>
              <a:buClr>
                <a:schemeClr val="accent1"/>
              </a:buClr>
              <a:buSzPct val="60000"/>
            </a:pPr>
            <a:r>
              <a:rPr lang="en-NZ" sz="1700" b="1" dirty="0">
                <a:solidFill>
                  <a:schemeClr val="bg1"/>
                </a:solidFill>
                <a:latin typeface="Arial" pitchFamily="34" charset="0"/>
                <a:cs typeface="Arial" pitchFamily="34" charset="0"/>
              </a:rPr>
              <a:t>B</a:t>
            </a:r>
            <a:r>
              <a:rPr lang="en-NZ" sz="1700" b="1" dirty="0" smtClean="0">
                <a:solidFill>
                  <a:schemeClr val="bg1"/>
                </a:solidFill>
                <a:latin typeface="Arial" pitchFamily="34" charset="0"/>
                <a:cs typeface="Arial" pitchFamily="34" charset="0"/>
              </a:rPr>
              <a:t>efore </a:t>
            </a:r>
            <a:r>
              <a:rPr lang="en-NZ" sz="1700" b="1" dirty="0">
                <a:solidFill>
                  <a:schemeClr val="bg1"/>
                </a:solidFill>
                <a:latin typeface="Arial" pitchFamily="34" charset="0"/>
                <a:cs typeface="Arial" pitchFamily="34" charset="0"/>
              </a:rPr>
              <a:t>5pm, </a:t>
            </a:r>
            <a:r>
              <a:rPr lang="en-NZ" sz="1700" b="1" dirty="0" smtClean="0">
                <a:solidFill>
                  <a:schemeClr val="bg1"/>
                </a:solidFill>
                <a:latin typeface="Arial" pitchFamily="34" charset="0"/>
                <a:cs typeface="Arial" pitchFamily="34" charset="0"/>
              </a:rPr>
              <a:t>11 May </a:t>
            </a:r>
            <a:r>
              <a:rPr lang="en-NZ" sz="1700" b="1" dirty="0">
                <a:solidFill>
                  <a:schemeClr val="bg1"/>
                </a:solidFill>
                <a:latin typeface="Arial" pitchFamily="34" charset="0"/>
                <a:cs typeface="Arial" pitchFamily="34" charset="0"/>
              </a:rPr>
              <a:t>2020</a:t>
            </a:r>
          </a:p>
        </p:txBody>
      </p:sp>
    </p:spTree>
    <p:extLst>
      <p:ext uri="{BB962C8B-B14F-4D97-AF65-F5344CB8AC3E}">
        <p14:creationId xmlns:p14="http://schemas.microsoft.com/office/powerpoint/2010/main" val="650340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solidFill>
              </a:rPr>
              <a:t>GPS 2021 strategic priorities</a:t>
            </a:r>
            <a:endParaRPr lang="en-NZ"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295" y="1129308"/>
            <a:ext cx="4450440" cy="4220245"/>
          </a:xfrm>
          <a:prstGeom prst="rect">
            <a:avLst/>
          </a:prstGeom>
        </p:spPr>
      </p:pic>
    </p:spTree>
    <p:extLst>
      <p:ext uri="{BB962C8B-B14F-4D97-AF65-F5344CB8AC3E}">
        <p14:creationId xmlns:p14="http://schemas.microsoft.com/office/powerpoint/2010/main" val="3469115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 Template">
  <a:themeElements>
    <a:clrScheme name="MOT">
      <a:dk1>
        <a:sysClr val="windowText" lastClr="000000"/>
      </a:dk1>
      <a:lt1>
        <a:sysClr val="window" lastClr="FFFFFF"/>
      </a:lt1>
      <a:dk2>
        <a:srgbClr val="FFFFFF"/>
      </a:dk2>
      <a:lt2>
        <a:srgbClr val="E7E6E6"/>
      </a:lt2>
      <a:accent1>
        <a:srgbClr val="00B7F1"/>
      </a:accent1>
      <a:accent2>
        <a:srgbClr val="BED62F"/>
      </a:accent2>
      <a:accent3>
        <a:srgbClr val="39B54A"/>
      </a:accent3>
      <a:accent4>
        <a:srgbClr val="FCAF17"/>
      </a:accent4>
      <a:accent5>
        <a:srgbClr val="00A2A8"/>
      </a:accent5>
      <a:accent6>
        <a:srgbClr val="B2B3B6"/>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177800" indent="-177800">
          <a:spcBef>
            <a:spcPts val="600"/>
          </a:spcBef>
          <a:buClr>
            <a:schemeClr val="accent1"/>
          </a:buClr>
          <a:buSzPct val="60000"/>
          <a:buFont typeface="Arial" pitchFamily="34" charset="0"/>
          <a:buChar char="►"/>
          <a:defRPr sz="1700" dirty="0" err="1" smtClean="0">
            <a:solidFill>
              <a:schemeClr val="tx2"/>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13985</TotalTime>
  <Words>4507</Words>
  <Application>Microsoft Office PowerPoint</Application>
  <PresentationFormat>On-screen Show (16:10)</PresentationFormat>
  <Paragraphs>349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Times New Roman</vt:lpstr>
      <vt:lpstr>Wingdings</vt:lpstr>
      <vt:lpstr>MOT Template</vt:lpstr>
      <vt:lpstr>Draft Government Policy Statement on Land Transport (GPS) 2021</vt:lpstr>
      <vt:lpstr>Why we are doing this presentation</vt:lpstr>
      <vt:lpstr>What the GPS means for you</vt:lpstr>
      <vt:lpstr>GPS is just one tool to realise Government’s vision</vt:lpstr>
      <vt:lpstr>Where we are now</vt:lpstr>
      <vt:lpstr>The GPS is informed by the Transport Outcomes Framework</vt:lpstr>
      <vt:lpstr>Content of GPS 2021</vt:lpstr>
      <vt:lpstr>Top takeaways</vt:lpstr>
      <vt:lpstr>GPS 2021 strategic priorities</vt:lpstr>
      <vt:lpstr>Changes to funding allocations</vt:lpstr>
      <vt:lpstr>Detail on new funding ranges</vt:lpstr>
      <vt:lpstr>Activity Class Update</vt:lpstr>
      <vt:lpstr>Road to Zero is a new activity class</vt:lpstr>
      <vt:lpstr>Public transport is now split by infrastructure and services</vt:lpstr>
      <vt:lpstr>Rail network is a new activity class</vt:lpstr>
      <vt:lpstr>Coastal shipping is a new activity class</vt:lpstr>
      <vt:lpstr>Other sources of funding</vt:lpstr>
      <vt:lpstr>PowerPoint Presentation</vt:lpstr>
    </vt:vector>
  </TitlesOfParts>
  <Company>Ministry of Transport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McRoberts;Ministry of Transport</dc:creator>
  <cp:keywords>63062345</cp:keywords>
  <cp:lastModifiedBy>YounS@transport.govt.nz</cp:lastModifiedBy>
  <cp:revision>311</cp:revision>
  <dcterms:created xsi:type="dcterms:W3CDTF">2020-02-17T21:39:15Z</dcterms:created>
  <dcterms:modified xsi:type="dcterms:W3CDTF">2020-09-03T04:31:37Z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